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29" r:id="rId2"/>
    <p:sldMasterId id="2147483744" r:id="rId3"/>
  </p:sldMasterIdLst>
  <p:notesMasterIdLst>
    <p:notesMasterId r:id="rId10"/>
  </p:notesMasterIdLst>
  <p:handoutMasterIdLst>
    <p:handoutMasterId r:id="rId11"/>
  </p:handoutMasterIdLst>
  <p:sldIdLst>
    <p:sldId id="259" r:id="rId4"/>
    <p:sldId id="264" r:id="rId5"/>
    <p:sldId id="265" r:id="rId6"/>
    <p:sldId id="263" r:id="rId7"/>
    <p:sldId id="261" r:id="rId8"/>
    <p:sldId id="257" r:id="rId9"/>
  </p:sldIdLst>
  <p:sldSz cx="9144000" cy="5143500" type="screen16x9"/>
  <p:notesSz cx="9799638" cy="14355763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2386" kern="1200">
        <a:solidFill>
          <a:srgbClr val="000000"/>
        </a:solidFill>
        <a:latin typeface="Arial" charset="0"/>
        <a:ea typeface="+mn-ea"/>
        <a:cs typeface="+mn-cs"/>
      </a:defRPr>
    </a:lvl1pPr>
    <a:lvl2pPr marL="457148" algn="ctr" rtl="0" fontAlgn="base">
      <a:spcBef>
        <a:spcPct val="0"/>
      </a:spcBef>
      <a:spcAft>
        <a:spcPct val="0"/>
      </a:spcAft>
      <a:defRPr sz="2386" kern="1200">
        <a:solidFill>
          <a:srgbClr val="000000"/>
        </a:solidFill>
        <a:latin typeface="Arial" charset="0"/>
        <a:ea typeface="+mn-ea"/>
        <a:cs typeface="+mn-cs"/>
      </a:defRPr>
    </a:lvl2pPr>
    <a:lvl3pPr marL="914296" algn="ctr" rtl="0" fontAlgn="base">
      <a:spcBef>
        <a:spcPct val="0"/>
      </a:spcBef>
      <a:spcAft>
        <a:spcPct val="0"/>
      </a:spcAft>
      <a:defRPr sz="2386" kern="1200">
        <a:solidFill>
          <a:srgbClr val="000000"/>
        </a:solidFill>
        <a:latin typeface="Arial" charset="0"/>
        <a:ea typeface="+mn-ea"/>
        <a:cs typeface="+mn-cs"/>
      </a:defRPr>
    </a:lvl3pPr>
    <a:lvl4pPr marL="1371444" algn="ctr" rtl="0" fontAlgn="base">
      <a:spcBef>
        <a:spcPct val="0"/>
      </a:spcBef>
      <a:spcAft>
        <a:spcPct val="0"/>
      </a:spcAft>
      <a:defRPr sz="2386" kern="1200">
        <a:solidFill>
          <a:srgbClr val="000000"/>
        </a:solidFill>
        <a:latin typeface="Arial" charset="0"/>
        <a:ea typeface="+mn-ea"/>
        <a:cs typeface="+mn-cs"/>
      </a:defRPr>
    </a:lvl4pPr>
    <a:lvl5pPr marL="1828592" algn="ctr" rtl="0" fontAlgn="base">
      <a:spcBef>
        <a:spcPct val="0"/>
      </a:spcBef>
      <a:spcAft>
        <a:spcPct val="0"/>
      </a:spcAft>
      <a:defRPr sz="2386" kern="1200">
        <a:solidFill>
          <a:srgbClr val="000000"/>
        </a:solidFill>
        <a:latin typeface="Arial" charset="0"/>
        <a:ea typeface="+mn-ea"/>
        <a:cs typeface="+mn-cs"/>
      </a:defRPr>
    </a:lvl5pPr>
    <a:lvl6pPr marL="2285740" algn="l" defTabSz="914296" rtl="0" eaLnBrk="1" latinLnBrk="0" hangingPunct="1">
      <a:defRPr sz="2386" kern="1200">
        <a:solidFill>
          <a:srgbClr val="000000"/>
        </a:solidFill>
        <a:latin typeface="Arial" charset="0"/>
        <a:ea typeface="+mn-ea"/>
        <a:cs typeface="+mn-cs"/>
      </a:defRPr>
    </a:lvl6pPr>
    <a:lvl7pPr marL="2742888" algn="l" defTabSz="914296" rtl="0" eaLnBrk="1" latinLnBrk="0" hangingPunct="1">
      <a:defRPr sz="2386" kern="1200">
        <a:solidFill>
          <a:srgbClr val="000000"/>
        </a:solidFill>
        <a:latin typeface="Arial" charset="0"/>
        <a:ea typeface="+mn-ea"/>
        <a:cs typeface="+mn-cs"/>
      </a:defRPr>
    </a:lvl7pPr>
    <a:lvl8pPr marL="3200036" algn="l" defTabSz="914296" rtl="0" eaLnBrk="1" latinLnBrk="0" hangingPunct="1">
      <a:defRPr sz="2386" kern="1200">
        <a:solidFill>
          <a:srgbClr val="000000"/>
        </a:solidFill>
        <a:latin typeface="Arial" charset="0"/>
        <a:ea typeface="+mn-ea"/>
        <a:cs typeface="+mn-cs"/>
      </a:defRPr>
    </a:lvl8pPr>
    <a:lvl9pPr marL="3657184" algn="l" defTabSz="914296" rtl="0" eaLnBrk="1" latinLnBrk="0" hangingPunct="1">
      <a:defRPr sz="2386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4522" userDrawn="1">
          <p15:clr>
            <a:srgbClr val="A4A3A4"/>
          </p15:clr>
        </p15:guide>
        <p15:guide id="2" pos="308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9A1"/>
    <a:srgbClr val="3E7CA1"/>
    <a:srgbClr val="3F819E"/>
    <a:srgbClr val="176CA1"/>
    <a:srgbClr val="A6A6A6"/>
    <a:srgbClr val="E3E8F0"/>
    <a:srgbClr val="525457"/>
    <a:srgbClr val="5CA038"/>
    <a:srgbClr val="4140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0416" autoAdjust="0"/>
  </p:normalViewPr>
  <p:slideViewPr>
    <p:cSldViewPr>
      <p:cViewPr varScale="1">
        <p:scale>
          <a:sx n="164" d="100"/>
          <a:sy n="164" d="100"/>
        </p:scale>
        <p:origin x="21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21" y="82"/>
      </p:cViewPr>
      <p:guideLst>
        <p:guide orient="horz" pos="4522"/>
        <p:guide pos="30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nb-NO"/>
              <a:t>Elkem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50862" y="2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35486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b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0862" y="13635486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96FE62E0-A771-4FAB-AA18-722BACF891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142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nb-NO"/>
              <a:t>Elkem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50862" y="2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8" y="1076325"/>
            <a:ext cx="9567862" cy="538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965" y="6818988"/>
            <a:ext cx="7839710" cy="64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5486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b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0862" y="13635486"/>
            <a:ext cx="4246510" cy="7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721" tIns="68361" rIns="136721" bIns="68361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02C0122D-3547-4174-9D63-7D5B632E360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2726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193" kern="1200">
        <a:solidFill>
          <a:schemeClr val="tx1"/>
        </a:solidFill>
        <a:latin typeface="Arial" charset="0"/>
        <a:ea typeface="+mn-ea"/>
        <a:cs typeface="+mn-cs"/>
      </a:defRPr>
    </a:lvl1pPr>
    <a:lvl2pPr marL="457148" algn="l" rtl="0" fontAlgn="base">
      <a:spcBef>
        <a:spcPct val="30000"/>
      </a:spcBef>
      <a:spcAft>
        <a:spcPct val="0"/>
      </a:spcAft>
      <a:defRPr sz="1193" kern="1200">
        <a:solidFill>
          <a:schemeClr val="tx1"/>
        </a:solidFill>
        <a:latin typeface="Arial" charset="0"/>
        <a:ea typeface="+mn-ea"/>
        <a:cs typeface="+mn-cs"/>
      </a:defRPr>
    </a:lvl2pPr>
    <a:lvl3pPr marL="914296" algn="l" rtl="0" fontAlgn="base">
      <a:spcBef>
        <a:spcPct val="30000"/>
      </a:spcBef>
      <a:spcAft>
        <a:spcPct val="0"/>
      </a:spcAft>
      <a:defRPr sz="1193" kern="1200">
        <a:solidFill>
          <a:schemeClr val="tx1"/>
        </a:solidFill>
        <a:latin typeface="Arial" charset="0"/>
        <a:ea typeface="+mn-ea"/>
        <a:cs typeface="+mn-cs"/>
      </a:defRPr>
    </a:lvl3pPr>
    <a:lvl4pPr marL="1371444" algn="l" rtl="0" fontAlgn="base">
      <a:spcBef>
        <a:spcPct val="30000"/>
      </a:spcBef>
      <a:spcAft>
        <a:spcPct val="0"/>
      </a:spcAft>
      <a:defRPr sz="1193" kern="1200">
        <a:solidFill>
          <a:schemeClr val="tx1"/>
        </a:solidFill>
        <a:latin typeface="Arial" charset="0"/>
        <a:ea typeface="+mn-ea"/>
        <a:cs typeface="+mn-cs"/>
      </a:defRPr>
    </a:lvl4pPr>
    <a:lvl5pPr marL="1828592" algn="l" rtl="0" fontAlgn="base">
      <a:spcBef>
        <a:spcPct val="30000"/>
      </a:spcBef>
      <a:spcAft>
        <a:spcPct val="0"/>
      </a:spcAft>
      <a:defRPr sz="1193" kern="1200">
        <a:solidFill>
          <a:schemeClr val="tx1"/>
        </a:solidFill>
        <a:latin typeface="Arial" charset="0"/>
        <a:ea typeface="+mn-ea"/>
        <a:cs typeface="+mn-cs"/>
      </a:defRPr>
    </a:lvl5pPr>
    <a:lvl6pPr marL="2285740" algn="l" defTabSz="914296" rtl="0" eaLnBrk="1" latinLnBrk="0" hangingPunct="1">
      <a:defRPr sz="1193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193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193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1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ound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210" cy="4098299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6431" y="1347614"/>
            <a:ext cx="7780339" cy="991791"/>
          </a:xfrm>
          <a:prstGeom prst="rect">
            <a:avLst/>
          </a:prstGeom>
        </p:spPr>
        <p:txBody>
          <a:bodyPr rIns="0">
            <a:normAutofit/>
          </a:bodyPr>
          <a:lstStyle>
            <a:lvl1pPr algn="ctr">
              <a:defRPr lang="nb-NO" sz="3200" b="0" i="0" cap="all" spc="44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59063" y="2414415"/>
            <a:ext cx="3906839" cy="576756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>
            <a:lvl1pPr marL="0" indent="0" algn="ctr">
              <a:lnSpc>
                <a:spcPct val="110000"/>
              </a:lnSpc>
              <a:spcAft>
                <a:spcPct val="0"/>
              </a:spcAft>
              <a:buFont typeface="Arial" charset="0"/>
              <a:buNone/>
              <a:defRPr sz="1600" b="1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GB" noProof="0" dirty="0"/>
              <a:t>Click to edit text</a:t>
            </a:r>
          </a:p>
        </p:txBody>
      </p:sp>
      <p:sp>
        <p:nvSpPr>
          <p:cNvPr id="3" name="TekstSylinder 2"/>
          <p:cNvSpPr txBox="1"/>
          <p:nvPr userDrawn="1"/>
        </p:nvSpPr>
        <p:spPr>
          <a:xfrm>
            <a:off x="9108504" y="-908721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44000" indent="-1440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nb-NO" sz="14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14692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499992" y="425848"/>
            <a:ext cx="4248472" cy="4218732"/>
          </a:xfrm>
        </p:spPr>
        <p:txBody>
          <a:bodyPr>
            <a:normAutofit/>
          </a:bodyPr>
          <a:lstStyle>
            <a:lvl1pPr marL="0" indent="0">
              <a:buNone/>
              <a:defRPr sz="1200" b="0" baseline="0"/>
            </a:lvl1pPr>
          </a:lstStyle>
          <a:p>
            <a:r>
              <a:rPr lang="en-GB" noProof="0" dirty="0"/>
              <a:t>Drag photo to placeholder or click icon to add photo. </a:t>
            </a:r>
            <a:br>
              <a:rPr lang="en-GB" noProof="0" dirty="0"/>
            </a:br>
            <a:r>
              <a:rPr lang="en-GB" noProof="0" dirty="0"/>
              <a:t>To adjust photo placement right click on photo to access CROP-tool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96050" y="1563639"/>
            <a:ext cx="3871342" cy="3080942"/>
          </a:xfrm>
        </p:spPr>
        <p:txBody>
          <a:bodyPr/>
          <a:lstStyle/>
          <a:p>
            <a:pPr lvl="0"/>
            <a:r>
              <a:rPr lang="en-GB" noProof="0" dirty="0"/>
              <a:t>Click to edit text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6050" y="1203598"/>
            <a:ext cx="3871172" cy="23694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50" y="425848"/>
            <a:ext cx="3871342" cy="583908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66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raph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499992" y="425848"/>
            <a:ext cx="4248472" cy="4218732"/>
          </a:xfrm>
          <a:solidFill>
            <a:schemeClr val="bg2">
              <a:alpha val="2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GB" noProof="0" dirty="0"/>
              <a:t>Graph/smart art</a:t>
            </a:r>
            <a:br>
              <a:rPr lang="en-GB" noProof="0" dirty="0"/>
            </a:br>
            <a:r>
              <a:rPr lang="en-GB" noProof="0" dirty="0"/>
              <a:t>To adjust graph/smart art placement use CROP-tool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 hasCustomPrompt="1"/>
          </p:nvPr>
        </p:nvSpPr>
        <p:spPr>
          <a:xfrm>
            <a:off x="396050" y="1563639"/>
            <a:ext cx="3871342" cy="3080942"/>
          </a:xfrm>
        </p:spPr>
        <p:txBody>
          <a:bodyPr/>
          <a:lstStyle/>
          <a:p>
            <a:pPr lvl="0"/>
            <a:r>
              <a:rPr lang="en-GB" noProof="0" dirty="0"/>
              <a:t>Click to edit text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1203598"/>
            <a:ext cx="3871686" cy="23694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50" y="425848"/>
            <a:ext cx="3871342" cy="583908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885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96049" y="1203598"/>
            <a:ext cx="4104514" cy="16561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96049" y="2971307"/>
            <a:ext cx="4104514" cy="16732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44579" y="1203598"/>
            <a:ext cx="4104513" cy="16561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644579" y="2971307"/>
            <a:ext cx="4104513" cy="16732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8651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t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96049" y="1564417"/>
            <a:ext cx="4104514" cy="12953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4644579" y="1564416"/>
            <a:ext cx="4104513" cy="12953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96049" y="1203598"/>
            <a:ext cx="4104514" cy="24073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4579" y="1203598"/>
            <a:ext cx="4104513" cy="23944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quarter" idx="25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4644579" y="3352407"/>
            <a:ext cx="4104513" cy="12953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579" y="2974500"/>
            <a:ext cx="4104513" cy="2460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396050" y="3349214"/>
            <a:ext cx="4104513" cy="12953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96050" y="2971307"/>
            <a:ext cx="4104513" cy="2460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</p:spTree>
    <p:extLst>
      <p:ext uri="{BB962C8B-B14F-4D97-AF65-F5344CB8AC3E}">
        <p14:creationId xmlns:p14="http://schemas.microsoft.com/office/powerpoint/2010/main" val="1570157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03808" y="4515966"/>
            <a:ext cx="136383" cy="3478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03808" y="4515966"/>
            <a:ext cx="136383" cy="3478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7500" tIns="35100" rIns="67500" bIns="351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</p:spTree>
    <p:extLst>
      <p:ext uri="{BB962C8B-B14F-4D97-AF65-F5344CB8AC3E}">
        <p14:creationId xmlns:p14="http://schemas.microsoft.com/office/powerpoint/2010/main" val="337587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1166"/>
            <a:ext cx="9144000" cy="5142334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50000"/>
                </a:schemeClr>
              </a:gs>
              <a:gs pos="55000">
                <a:srgbClr val="1779A1"/>
              </a:gs>
              <a:gs pos="100000">
                <a:schemeClr val="accent3">
                  <a:lumMod val="7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81830" y="1707654"/>
            <a:ext cx="7780339" cy="991791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0" i="0" cap="none" spc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5pPr>
            <a:lvl6pPr marL="402335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6pPr>
            <a:lvl7pPr marL="804669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7pPr>
            <a:lvl8pPr marL="1207004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8pPr>
            <a:lvl9pPr marL="1609339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9pPr>
          </a:lstStyle>
          <a:p>
            <a:r>
              <a:rPr lang="en-US" dirty="0"/>
              <a:t>ADVANCED MATERIALS </a:t>
            </a:r>
            <a:br>
              <a:rPr lang="en-US" dirty="0"/>
            </a:br>
            <a:r>
              <a:rPr lang="en-US" dirty="0"/>
              <a:t>SHAPING THE FUTURE</a:t>
            </a:r>
            <a:endParaRPr lang="en-US" kern="0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2" t="-657" r="2706" b="67987"/>
          <a:stretch/>
        </p:blipFill>
        <p:spPr>
          <a:xfrm>
            <a:off x="-1" y="3343300"/>
            <a:ext cx="91440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7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6432" y="881063"/>
            <a:ext cx="7780339" cy="991791"/>
          </a:xfrm>
        </p:spPr>
        <p:txBody>
          <a:bodyPr rIns="0"/>
          <a:lstStyle>
            <a:lvl1pPr algn="ctr">
              <a:defRPr lang="nb-NO" sz="2285" cap="all" spc="41" baseline="0" dirty="0">
                <a:solidFill>
                  <a:srgbClr val="4140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59064" y="1947863"/>
            <a:ext cx="3906839" cy="714375"/>
          </a:xfrm>
        </p:spPr>
        <p:txBody>
          <a:bodyPr lIns="107287" tIns="53643" rIns="107287" bIns="53643"/>
          <a:lstStyle>
            <a:lvl1pPr marL="0" indent="0" algn="ctr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 sz="1385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401290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8318" y="896399"/>
            <a:ext cx="8208961" cy="3658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63193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94791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526387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657983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17428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68318" y="2"/>
            <a:ext cx="8208143" cy="723826"/>
          </a:xfrm>
        </p:spPr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4982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09053" y="46551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09053" y="451596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78098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 bwMode="auto">
          <a:xfrm>
            <a:off x="0" y="1166"/>
            <a:ext cx="9144000" cy="5142334"/>
          </a:xfrm>
          <a:prstGeom prst="rect">
            <a:avLst/>
          </a:prstGeom>
          <a:gradFill flip="none" rotWithShape="1">
            <a:gsLst>
              <a:gs pos="11000">
                <a:schemeClr val="tx2">
                  <a:lumMod val="50000"/>
                </a:schemeClr>
              </a:gs>
              <a:gs pos="55000">
                <a:srgbClr val="1779A1"/>
              </a:gs>
              <a:gs pos="100000">
                <a:schemeClr val="accent3">
                  <a:lumMod val="75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395536" y="1275606"/>
            <a:ext cx="8353043" cy="336897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8696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467547" y="896400"/>
            <a:ext cx="4026673" cy="3658936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48892" y="896400"/>
            <a:ext cx="4027569" cy="3658936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468318" y="2"/>
            <a:ext cx="8208143" cy="723826"/>
          </a:xfrm>
        </p:spPr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825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67547" y="897564"/>
            <a:ext cx="402667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sz="1385" b="0">
                <a:solidFill>
                  <a:schemeClr val="accent5"/>
                </a:solidFill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sz="half" idx="14" hasCustomPrompt="1"/>
          </p:nvPr>
        </p:nvSpPr>
        <p:spPr>
          <a:xfrm>
            <a:off x="467547" y="1159673"/>
            <a:ext cx="4026673" cy="3395663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648892" y="1159673"/>
            <a:ext cx="4027569" cy="3395663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68318" y="2"/>
            <a:ext cx="8208143" cy="723826"/>
          </a:xfrm>
        </p:spPr>
        <p:txBody>
          <a:bodyPr/>
          <a:lstStyle>
            <a:lvl1pPr>
              <a:defRPr sz="1385" baseline="0"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4649786" y="897564"/>
            <a:ext cx="402667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sz="1385" b="0">
                <a:solidFill>
                  <a:schemeClr val="accent5"/>
                </a:solidFill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403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467547" y="896400"/>
            <a:ext cx="2651815" cy="3658936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3246481" y="896400"/>
            <a:ext cx="2651815" cy="3658936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467547" y="2"/>
            <a:ext cx="8208143" cy="723826"/>
          </a:xfrm>
        </p:spPr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6024646" y="896400"/>
            <a:ext cx="2651815" cy="3658936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59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467547" y="1161001"/>
            <a:ext cx="2651815" cy="3394335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3245710" y="1161001"/>
            <a:ext cx="2651815" cy="3394334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GB" sz="1177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GB" sz="969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GB" sz="969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GB" sz="969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GB" sz="969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480110" y="2"/>
            <a:ext cx="8208143" cy="723826"/>
          </a:xfrm>
        </p:spPr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6036438" y="1161001"/>
            <a:ext cx="2651815" cy="3394334"/>
          </a:xfrm>
        </p:spPr>
        <p:txBody>
          <a:bodyPr/>
          <a:lstStyle>
            <a:lvl1pPr marL="13159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1177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319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4791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387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en-US" sz="969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7983" indent="-131597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lang="nb-NO" sz="969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467548" y="897564"/>
            <a:ext cx="265181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sz="1177" b="0">
                <a:solidFill>
                  <a:schemeClr val="accent5"/>
                </a:solidFill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3245710" y="897564"/>
            <a:ext cx="265181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sz="1177" b="0">
                <a:solidFill>
                  <a:schemeClr val="accent5"/>
                </a:solidFill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6" hasCustomPrompt="1"/>
          </p:nvPr>
        </p:nvSpPr>
        <p:spPr>
          <a:xfrm>
            <a:off x="6036438" y="897564"/>
            <a:ext cx="265181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sz="1177" b="0">
                <a:solidFill>
                  <a:schemeClr val="accent5"/>
                </a:solidFill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141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467547" y="896400"/>
            <a:ext cx="4026669" cy="1783362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</p:nvPr>
        </p:nvSpPr>
        <p:spPr>
          <a:xfrm>
            <a:off x="4648892" y="896401"/>
            <a:ext cx="4027569" cy="1783362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</p:nvPr>
        </p:nvSpPr>
        <p:spPr>
          <a:xfrm>
            <a:off x="467547" y="2770636"/>
            <a:ext cx="4026669" cy="1784700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8892" y="2770637"/>
            <a:ext cx="4027569" cy="1784700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68318" y="2"/>
            <a:ext cx="8208143" cy="723826"/>
          </a:xfrm>
        </p:spPr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39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 hasCustomPrompt="1"/>
          </p:nvPr>
        </p:nvSpPr>
        <p:spPr>
          <a:xfrm>
            <a:off x="467547" y="1159673"/>
            <a:ext cx="4026669" cy="1539000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</p:nvPr>
        </p:nvSpPr>
        <p:spPr>
          <a:xfrm>
            <a:off x="4648892" y="1159673"/>
            <a:ext cx="4027569" cy="1539000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</p:nvPr>
        </p:nvSpPr>
        <p:spPr>
          <a:xfrm>
            <a:off x="467547" y="3016336"/>
            <a:ext cx="4026669" cy="1539000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8892" y="3016336"/>
            <a:ext cx="4027569" cy="1539000"/>
          </a:xfrm>
        </p:spPr>
        <p:txBody>
          <a:bodyPr/>
          <a:lstStyle>
            <a:lvl1pPr>
              <a:defRPr sz="1177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1"/>
                </a:solidFill>
              </a:defRPr>
            </a:lvl2pPr>
            <a:lvl3pPr>
              <a:defRPr sz="969">
                <a:solidFill>
                  <a:schemeClr val="tx1"/>
                </a:solidFill>
              </a:defRPr>
            </a:lvl3pPr>
            <a:lvl4pPr>
              <a:defRPr sz="969">
                <a:solidFill>
                  <a:schemeClr val="tx1"/>
                </a:solidFill>
              </a:defRPr>
            </a:lvl4pPr>
            <a:lvl5pPr>
              <a:defRPr sz="969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68318" y="2"/>
            <a:ext cx="8208143" cy="723826"/>
          </a:xfrm>
        </p:spPr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3" hasCustomPrompt="1"/>
          </p:nvPr>
        </p:nvSpPr>
        <p:spPr>
          <a:xfrm>
            <a:off x="467547" y="897564"/>
            <a:ext cx="402667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sz="1177" b="0">
                <a:solidFill>
                  <a:schemeClr val="accent5"/>
                </a:solidFill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445648" y="2756380"/>
            <a:ext cx="402667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lang="en-GB" sz="1177" b="0" noProof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None/>
            </a:pPr>
            <a:r>
              <a:rPr lang="en-GB" noProof="0" dirty="0"/>
              <a:t>Click to edit title</a:t>
            </a:r>
          </a:p>
        </p:txBody>
      </p:sp>
      <p:sp>
        <p:nvSpPr>
          <p:cNvPr id="16" name="Plassholder for tekst 2"/>
          <p:cNvSpPr>
            <a:spLocks noGrp="1"/>
          </p:cNvSpPr>
          <p:nvPr>
            <p:ph type="body" idx="16" hasCustomPrompt="1"/>
          </p:nvPr>
        </p:nvSpPr>
        <p:spPr>
          <a:xfrm>
            <a:off x="4649786" y="2756380"/>
            <a:ext cx="402667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lang="en-GB" sz="1177" b="0" noProof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None/>
            </a:pPr>
            <a:r>
              <a:rPr lang="en-GB" noProof="0" dirty="0"/>
              <a:t>Click to edit title</a:t>
            </a:r>
          </a:p>
        </p:txBody>
      </p:sp>
      <p:sp>
        <p:nvSpPr>
          <p:cNvPr id="15" name="Plassholder for tekst 2"/>
          <p:cNvSpPr>
            <a:spLocks noGrp="1"/>
          </p:cNvSpPr>
          <p:nvPr>
            <p:ph type="body" idx="18" hasCustomPrompt="1"/>
          </p:nvPr>
        </p:nvSpPr>
        <p:spPr>
          <a:xfrm>
            <a:off x="4649786" y="902243"/>
            <a:ext cx="4026675" cy="2187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/>
          <a:lstStyle>
            <a:lvl1pPr marL="0" indent="0" algn="l">
              <a:buNone/>
              <a:defRPr lang="en-GB" sz="1177" b="0" noProof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71396" indent="0">
              <a:buNone/>
              <a:defRPr sz="1592" b="1"/>
            </a:lvl2pPr>
            <a:lvl3pPr marL="742790" indent="0">
              <a:buNone/>
              <a:defRPr sz="1454" b="1"/>
            </a:lvl3pPr>
            <a:lvl4pPr marL="1114185" indent="0">
              <a:buNone/>
              <a:defRPr sz="1316" b="1"/>
            </a:lvl4pPr>
            <a:lvl5pPr marL="1485581" indent="0">
              <a:buNone/>
              <a:defRPr sz="1316" b="1"/>
            </a:lvl5pPr>
            <a:lvl6pPr marL="1856975" indent="0">
              <a:buNone/>
              <a:defRPr sz="1316" b="1"/>
            </a:lvl6pPr>
            <a:lvl7pPr marL="2228371" indent="0">
              <a:buNone/>
              <a:defRPr sz="1316" b="1"/>
            </a:lvl7pPr>
            <a:lvl8pPr marL="2599766" indent="0">
              <a:buNone/>
              <a:defRPr sz="1316" b="1"/>
            </a:lvl8pPr>
            <a:lvl9pPr marL="2971160" indent="0">
              <a:buNone/>
              <a:defRPr sz="1316" b="1"/>
            </a:lvl9pPr>
          </a:lstStyle>
          <a:p>
            <a:pPr marL="0" lv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None/>
            </a:pPr>
            <a:r>
              <a:rPr lang="en-GB" noProof="0" dirty="0"/>
              <a:t>Click to edit title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422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6432" y="1849989"/>
            <a:ext cx="7780339" cy="991791"/>
          </a:xfrm>
        </p:spPr>
        <p:txBody>
          <a:bodyPr rIns="0"/>
          <a:lstStyle>
            <a:lvl1pPr algn="l">
              <a:defRPr lang="nb-NO" sz="2285" cap="all" spc="41" baseline="0" dirty="0">
                <a:solidFill>
                  <a:srgbClr val="4140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09053" y="451596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09053" y="46551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09053" y="451596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09053" y="46551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09053" y="451596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09053" y="465517"/>
            <a:ext cx="125897" cy="321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62308" tIns="32400" rIns="62308" bIns="324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nb-NO" sz="166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717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172075" y="4835131"/>
            <a:ext cx="1271588" cy="2214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D7AD-BA72-4571-A9DD-5923EECBBB52}" type="datetime1">
              <a:rPr lang="nb-NO" sz="1939">
                <a:latin typeface="Arial"/>
              </a:rPr>
              <a:pPr>
                <a:defRPr/>
              </a:pPr>
              <a:t>26.11.2020</a:t>
            </a:fld>
            <a:endParaRPr lang="nb-NO" sz="1939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4839893"/>
            <a:ext cx="3292475" cy="2214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z="1939">
                <a:latin typeface="Arial"/>
              </a:rPr>
              <a:t>Developing people - creating value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0" y="4843465"/>
            <a:ext cx="439738" cy="2214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44EA-E4E0-4FD5-A684-C61CB31513B1}" type="slidenum">
              <a:rPr lang="nb-NO" sz="1939">
                <a:latin typeface="Arial"/>
              </a:rPr>
              <a:pPr>
                <a:defRPr/>
              </a:pPr>
              <a:t>‹#›</a:t>
            </a:fld>
            <a:endParaRPr lang="nb-NO" sz="1939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719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68318" y="896399"/>
            <a:ext cx="8208961" cy="3658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63193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94791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526387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657983" indent="-13159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6" y="4874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en-GB" smtClean="0">
                <a:latin typeface="Arial"/>
              </a:rPr>
              <a:pPr/>
              <a:t>‹#›</a:t>
            </a:fld>
            <a:endParaRPr lang="en-GB" dirty="0">
              <a:latin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74967" y="4874420"/>
            <a:ext cx="4254011" cy="181610"/>
          </a:xfrm>
        </p:spPr>
        <p:txBody>
          <a:bodyPr/>
          <a:lstStyle>
            <a:lvl1pPr marL="0" indent="0">
              <a:buNone/>
              <a:defRPr sz="831">
                <a:solidFill>
                  <a:srgbClr val="A6A6A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74616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4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63187" indent="-131594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94781" indent="-131594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526373" indent="-131594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657967" indent="-131594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67545" y="4874429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31" b="1">
                <a:solidFill>
                  <a:srgbClr val="A6A6A6"/>
                </a:solidFill>
              </a:defRPr>
            </a:lvl1pPr>
          </a:lstStyle>
          <a:p>
            <a:fld id="{191422C9-2495-47AA-B201-BF726A2B5232}" type="slidenum">
              <a:rPr lang="nb-NO" smtClean="0">
                <a:latin typeface="Arial"/>
              </a:rPr>
              <a:pPr/>
              <a:t>‹#›</a:t>
            </a:fld>
            <a:endParaRPr lang="nb-NO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24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-2" y="-38888"/>
            <a:ext cx="9144000" cy="522127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6000">
                <a:schemeClr val="tx2">
                  <a:lumMod val="75000"/>
                </a:schemeClr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81829" y="1995685"/>
            <a:ext cx="7780339" cy="991791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505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53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87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95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65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33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48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28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19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6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6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96050" y="1203598"/>
            <a:ext cx="8353044" cy="3440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910432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710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9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96050" y="1203598"/>
            <a:ext cx="8353044" cy="3440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4910432"/>
            <a:ext cx="4254011" cy="181610"/>
          </a:xfrm>
        </p:spPr>
        <p:txBody>
          <a:bodyPr/>
          <a:lstStyle>
            <a:lvl1pPr marL="0" marR="0" indent="0" algn="l" defTabSz="489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429">
                <a:solidFill>
                  <a:srgbClr val="A6A6A6"/>
                </a:solidFill>
              </a:defRPr>
            </a:lvl1pPr>
          </a:lstStyle>
          <a:p>
            <a:pPr marL="0" marR="0" lvl="0" indent="0" algn="l" defTabSz="4898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5030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02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tit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96050" y="1563638"/>
            <a:ext cx="8353044" cy="30809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text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5478" y="1203598"/>
            <a:ext cx="8353044" cy="2460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4910432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80838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95536" y="1203598"/>
            <a:ext cx="4105371" cy="344098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644008" y="1205801"/>
            <a:ext cx="4105085" cy="343877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6050" y="425848"/>
            <a:ext cx="8353044" cy="583908"/>
          </a:xfrm>
        </p:spPr>
        <p:txBody>
          <a:bodyPr/>
          <a:lstStyle/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572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t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95536" y="1564416"/>
            <a:ext cx="4105371" cy="3080164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95867" y="1203598"/>
            <a:ext cx="4105736" cy="24087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4644008" y="1564417"/>
            <a:ext cx="4105085" cy="3080164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43643" y="1203598"/>
            <a:ext cx="4105450" cy="24087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</p:spTree>
    <p:extLst>
      <p:ext uri="{BB962C8B-B14F-4D97-AF65-F5344CB8AC3E}">
        <p14:creationId xmlns:p14="http://schemas.microsoft.com/office/powerpoint/2010/main" val="382214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236893" y="1202163"/>
            <a:ext cx="2689200" cy="344241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6059263" y="1202163"/>
            <a:ext cx="2689200" cy="344241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95536" y="1203598"/>
            <a:ext cx="2689200" cy="3442418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</p:spTree>
    <p:extLst>
      <p:ext uri="{BB962C8B-B14F-4D97-AF65-F5344CB8AC3E}">
        <p14:creationId xmlns:p14="http://schemas.microsoft.com/office/powerpoint/2010/main" val="137602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it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95536" y="1564416"/>
            <a:ext cx="2689200" cy="30816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95867" y="1203597"/>
            <a:ext cx="2688869" cy="240877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12077" y="4911014"/>
            <a:ext cx="4254011" cy="18161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edit: Source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236562" y="1564416"/>
            <a:ext cx="2689200" cy="30816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236893" y="1203598"/>
            <a:ext cx="2688869" cy="24087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058932" y="1564416"/>
            <a:ext cx="2689200" cy="30816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059263" y="1202163"/>
            <a:ext cx="2688869" cy="24231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</a:t>
            </a:r>
          </a:p>
        </p:txBody>
      </p:sp>
    </p:spTree>
    <p:extLst>
      <p:ext uri="{BB962C8B-B14F-4D97-AF65-F5344CB8AC3E}">
        <p14:creationId xmlns:p14="http://schemas.microsoft.com/office/powerpoint/2010/main" val="35974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96050" y="425848"/>
            <a:ext cx="8353044" cy="5839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title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51520" y="4910432"/>
            <a:ext cx="288032" cy="18159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b="0" i="0">
                <a:solidFill>
                  <a:srgbClr val="A6A6A6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91422C9-2495-47AA-B201-BF726A2B523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96049" y="1203598"/>
            <a:ext cx="8353043" cy="3440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3"/>
          </p:nvPr>
        </p:nvSpPr>
        <p:spPr>
          <a:xfrm>
            <a:off x="612077" y="4910432"/>
            <a:ext cx="4255732" cy="18159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GB" noProof="0" dirty="0"/>
              <a:t>Click to edit: Source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456" y="4754286"/>
            <a:ext cx="838302" cy="2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0" r:id="rId2"/>
    <p:sldLayoutId id="2147483697" r:id="rId3"/>
    <p:sldLayoutId id="2147483700" r:id="rId4"/>
    <p:sldLayoutId id="2147483717" r:id="rId5"/>
    <p:sldLayoutId id="2147483724" r:id="rId6"/>
    <p:sldLayoutId id="2147483701" r:id="rId7"/>
    <p:sldLayoutId id="2147483728" r:id="rId8"/>
    <p:sldLayoutId id="2147483725" r:id="rId9"/>
    <p:sldLayoutId id="2147483712" r:id="rId10"/>
    <p:sldLayoutId id="2147483714" r:id="rId11"/>
    <p:sldLayoutId id="2147483719" r:id="rId12"/>
    <p:sldLayoutId id="2147483704" r:id="rId13"/>
    <p:sldLayoutId id="2147483706" r:id="rId14"/>
    <p:sldLayoutId id="2147483715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0" cap="none" spc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5pPr>
      <a:lvl6pPr marL="402335"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6pPr>
      <a:lvl7pPr marL="804669"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7pPr>
      <a:lvl8pPr marL="1207004"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8pPr>
      <a:lvl9pPr marL="1609339" algn="l" rtl="0" eaLnBrk="1" fontAlgn="base" hangingPunct="1">
        <a:spcBef>
          <a:spcPct val="0"/>
        </a:spcBef>
        <a:spcAft>
          <a:spcPct val="0"/>
        </a:spcAft>
        <a:defRPr sz="2850">
          <a:solidFill>
            <a:srgbClr val="D7182A"/>
          </a:solidFill>
          <a:latin typeface="Arial" charset="0"/>
        </a:defRPr>
      </a:lvl9pPr>
    </p:titleStyle>
    <p:bodyStyle>
      <a:lvl1pPr marL="142560" indent="-14256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400" b="0" i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288000" indent="-14400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Calibri Light" panose="020F0302020204030204" pitchFamily="34" charset="0"/>
        <a:buChar char="-"/>
        <a:defRPr sz="1400" b="0" i="0" baseline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432000" indent="-14256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400" b="0" i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576000" indent="-14400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Calibri Light" panose="020F0302020204030204" pitchFamily="34" charset="0"/>
        <a:buChar char="-"/>
        <a:defRPr sz="1400" b="0" i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720000" indent="-142560" algn="l" rtl="0" eaLnBrk="1" fontAlgn="base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400" b="0" i="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212841" indent="-20116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6pPr>
      <a:lvl7pPr marL="2615175" indent="-20116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7pPr>
      <a:lvl8pPr marL="3017510" indent="-20116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8pPr>
      <a:lvl9pPr marL="3419844" indent="-20116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2335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4669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7004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9339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11673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14008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16342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18677" algn="l" defTabSz="80466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68313" y="780061"/>
            <a:ext cx="8208962" cy="0"/>
          </a:xfrm>
          <a:prstGeom prst="line">
            <a:avLst/>
          </a:prstGeom>
          <a:noFill/>
          <a:ln w="952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74276" tIns="37138" rIns="74276" bIns="37138" anchor="ctr"/>
          <a:lstStyle/>
          <a:p>
            <a:endParaRPr lang="en-GB" sz="1939" dirty="0">
              <a:latin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8" y="2"/>
            <a:ext cx="8208143" cy="7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title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8" y="896400"/>
            <a:ext cx="8208961" cy="365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4"/>
            <a:endParaRPr lang="en-GB" noProof="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60340" y="3450434"/>
            <a:ext cx="147704" cy="37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3106" tIns="38015" rIns="73106" bIns="38015">
            <a:spAutoFit/>
          </a:bodyPr>
          <a:lstStyle/>
          <a:p>
            <a:pPr algn="l"/>
            <a:endParaRPr lang="en-GB" sz="1939" dirty="0">
              <a:latin typeface="Arial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763721" y="3003950"/>
            <a:ext cx="3024187" cy="37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73106" tIns="38015" rIns="73106" bIns="38015">
            <a:spAutoFit/>
          </a:bodyPr>
          <a:lstStyle/>
          <a:p>
            <a:pPr algn="l">
              <a:spcBef>
                <a:spcPct val="50000"/>
              </a:spcBef>
            </a:pPr>
            <a:endParaRPr lang="en-GB" sz="1939" dirty="0">
              <a:latin typeface="Arial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468313" y="4788432"/>
            <a:ext cx="8208962" cy="0"/>
          </a:xfrm>
          <a:prstGeom prst="line">
            <a:avLst/>
          </a:prstGeom>
          <a:noFill/>
          <a:ln w="9525" cmpd="sng">
            <a:solidFill>
              <a:srgbClr val="A6A6A6"/>
            </a:solidFill>
            <a:round/>
            <a:headEnd/>
            <a:tailEnd/>
          </a:ln>
          <a:effectLst/>
        </p:spPr>
        <p:txBody>
          <a:bodyPr wrap="none" lIns="74276" tIns="37138" rIns="74276" bIns="37138" anchor="ctr"/>
          <a:lstStyle/>
          <a:p>
            <a:endParaRPr lang="en-GB" sz="1939" dirty="0">
              <a:latin typeface="Arial"/>
            </a:endParaRPr>
          </a:p>
        </p:txBody>
      </p:sp>
      <p:pic>
        <p:nvPicPr>
          <p:cNvPr id="10" name="Bilde 9" descr="ztcl9vu2jfpkkcg279ra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875518"/>
            <a:ext cx="832346" cy="193931"/>
          </a:xfrm>
          <a:prstGeom prst="rect">
            <a:avLst/>
          </a:prstGeom>
        </p:spPr>
      </p:pic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755577" y="4840003"/>
            <a:ext cx="7073400" cy="18161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None/>
              <a:defRPr sz="120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  <a:lvl2pPr marL="380158" indent="-19008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sz="1700" baseline="0">
                <a:solidFill>
                  <a:schemeClr val="tx1"/>
                </a:solidFill>
                <a:latin typeface="+mn-lt"/>
              </a:defRPr>
            </a:lvl2pPr>
            <a:lvl3pPr marL="570239" indent="-19008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3pPr>
            <a:lvl4pPr marL="760317" indent="-19008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4pPr>
            <a:lvl5pPr marL="950397" indent="-19008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+mn-lt"/>
              </a:defRPr>
            </a:lvl5pPr>
            <a:lvl6pPr marL="2950454" indent="-26822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3486900" indent="-26822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4023346" indent="-26822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4559792" indent="-268223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7162A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GB" sz="831" kern="0" dirty="0"/>
              <a:t>Advanced materials shaping the future</a:t>
            </a:r>
          </a:p>
        </p:txBody>
      </p:sp>
    </p:spTree>
    <p:extLst>
      <p:ext uri="{BB962C8B-B14F-4D97-AF65-F5344CB8AC3E}">
        <p14:creationId xmlns:p14="http://schemas.microsoft.com/office/powerpoint/2010/main" val="37317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385" b="0" cap="all" spc="41">
          <a:solidFill>
            <a:srgbClr val="52545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5pPr>
      <a:lvl6pPr marL="371396"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6pPr>
      <a:lvl7pPr marL="742790"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7pPr>
      <a:lvl8pPr marL="1114185"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8pPr>
      <a:lvl9pPr marL="1485581" algn="l" rtl="0" eaLnBrk="1" fontAlgn="base" hangingPunct="1">
        <a:spcBef>
          <a:spcPct val="0"/>
        </a:spcBef>
        <a:spcAft>
          <a:spcPct val="0"/>
        </a:spcAft>
        <a:defRPr sz="2631">
          <a:solidFill>
            <a:srgbClr val="D7182A"/>
          </a:solidFill>
          <a:latin typeface="Arial" charset="0"/>
        </a:defRPr>
      </a:lvl9pPr>
    </p:titleStyle>
    <p:bodyStyle>
      <a:lvl1pPr marL="131597" indent="-13159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Font typeface="Arial" panose="020B0604020202020204" pitchFamily="34" charset="0"/>
        <a:buChar char="•"/>
        <a:defRPr sz="1385">
          <a:solidFill>
            <a:schemeClr val="tx1"/>
          </a:solidFill>
          <a:latin typeface="+mn-lt"/>
          <a:ea typeface="+mn-ea"/>
          <a:cs typeface="+mn-cs"/>
        </a:defRPr>
      </a:lvl1pPr>
      <a:lvl2pPr marL="263193" indent="-13159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Font typeface="Arial" panose="020B0604020202020204" pitchFamily="34" charset="0"/>
        <a:buChar char="•"/>
        <a:defRPr sz="1177" baseline="0">
          <a:solidFill>
            <a:schemeClr val="tx1"/>
          </a:solidFill>
          <a:latin typeface="+mn-lt"/>
        </a:defRPr>
      </a:lvl2pPr>
      <a:lvl3pPr marL="394791" indent="-13159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Font typeface="Arial" panose="020B0604020202020204" pitchFamily="34" charset="0"/>
        <a:buChar char="•"/>
        <a:defRPr sz="1177">
          <a:solidFill>
            <a:schemeClr val="tx1"/>
          </a:solidFill>
          <a:latin typeface="+mn-lt"/>
        </a:defRPr>
      </a:lvl3pPr>
      <a:lvl4pPr marL="526387" indent="-13159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Font typeface="Arial" panose="020B0604020202020204" pitchFamily="34" charset="0"/>
        <a:buChar char="•"/>
        <a:defRPr sz="1177">
          <a:solidFill>
            <a:schemeClr val="tx1"/>
          </a:solidFill>
          <a:latin typeface="+mn-lt"/>
        </a:defRPr>
      </a:lvl4pPr>
      <a:lvl5pPr marL="657983" indent="-131597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Font typeface="Arial" panose="020B0604020202020204" pitchFamily="34" charset="0"/>
        <a:buChar char="•"/>
        <a:defRPr sz="1177">
          <a:solidFill>
            <a:schemeClr val="tx1"/>
          </a:solidFill>
          <a:latin typeface="+mn-lt"/>
        </a:defRPr>
      </a:lvl5pPr>
      <a:lvl6pPr marL="2042673" indent="-185698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6pPr>
      <a:lvl7pPr marL="2414068" indent="-185698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7pPr>
      <a:lvl8pPr marL="2785463" indent="-185698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8pPr>
      <a:lvl9pPr marL="3156858" indent="-185698" algn="l" rtl="0" eaLnBrk="1" fontAlgn="base" hangingPunct="1">
        <a:spcBef>
          <a:spcPct val="0"/>
        </a:spcBef>
        <a:spcAft>
          <a:spcPct val="30000"/>
        </a:spcAft>
        <a:buClr>
          <a:srgbClr val="D7162A"/>
        </a:buClr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1pPr>
      <a:lvl2pPr marL="371396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2pPr>
      <a:lvl3pPr marL="742790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14185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4pPr>
      <a:lvl5pPr marL="1485581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5pPr>
      <a:lvl6pPr marL="1856975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6pPr>
      <a:lvl7pPr marL="2228371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7pPr>
      <a:lvl8pPr marL="2599766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8pPr>
      <a:lvl9pPr marL="2971160" algn="l" defTabSz="742790" rtl="0" eaLnBrk="1" latinLnBrk="0" hangingPunct="1">
        <a:defRPr sz="14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091EDA-D2A2-4691-96BE-50400343F6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3A5692-BB80-4468-AC7C-36F23BFD0D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04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Mæliáætlun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Elkem </a:t>
            </a:r>
            <a:r>
              <a:rPr lang="nb-NO" dirty="0" err="1"/>
              <a:t>Ísland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82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45C487-D210-484D-BFE5-53BA81AB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70" y="0"/>
            <a:ext cx="74556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8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242558"/>
              </p:ext>
            </p:extLst>
          </p:nvPr>
        </p:nvGraphicFramePr>
        <p:xfrm>
          <a:off x="6047239" y="915566"/>
          <a:ext cx="2175811" cy="3649072"/>
        </p:xfrm>
        <a:graphic>
          <a:graphicData uri="http://schemas.openxmlformats.org/drawingml/2006/table">
            <a:tbl>
              <a:tblPr firstRow="1" firstCol="1" bandRow="1"/>
              <a:tblGrid>
                <a:gridCol w="773287">
                  <a:extLst>
                    <a:ext uri="{9D8B030D-6E8A-4147-A177-3AD203B41FA5}">
                      <a16:colId xmlns:a16="http://schemas.microsoft.com/office/drawing/2014/main" val="1357420334"/>
                    </a:ext>
                  </a:extLst>
                </a:gridCol>
                <a:gridCol w="18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584">
                  <a:extLst>
                    <a:ext uri="{9D8B030D-6E8A-4147-A177-3AD203B41FA5}">
                      <a16:colId xmlns:a16="http://schemas.microsoft.com/office/drawing/2014/main" val="511942453"/>
                    </a:ext>
                  </a:extLst>
                </a:gridCol>
              </a:tblGrid>
              <a:tr h="15199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Óhreinsað </a:t>
                      </a:r>
                      <a:r>
                        <a:rPr lang="is-IS" sz="6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ryk</a:t>
                      </a:r>
                      <a:r>
                        <a:rPr lang="is-I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frá ofnhúsi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2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Þakop ofnhúsi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Þakop fyrir ofan ofn 1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Þakop fyrir ofan ofn 2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Þakop fyrir ofan ofn 3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Þakháfar ofnhúsi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Þakháfar við ofna 1 og 2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Hreinsað ryk frá ofnhúsi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47">
                <a:tc rowSpan="2">
                  <a:txBody>
                    <a:bodyPr/>
                    <a:lstStyle/>
                    <a:p>
                      <a:pPr marL="0" marR="0" lvl="0" indent="0" algn="ctr" defTabSz="804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Aftöppun ofna </a:t>
                      </a:r>
                      <a:endParaRPr lang="en-GB" sz="600" b="1" dirty="0">
                        <a:solidFill>
                          <a:schemeClr val="bg1"/>
                        </a:solidFill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Aftöppun ofna og málmhreinsun</a:t>
                      </a:r>
                      <a:endParaRPr lang="en-GB" sz="600" dirty="0"/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44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Aftöppun ofna og málmhreinsun</a:t>
                      </a:r>
                      <a:endParaRPr lang="en-GB" sz="600" dirty="0"/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724">
                <a:tc>
                  <a:txBody>
                    <a:bodyPr/>
                    <a:lstStyle/>
                    <a:p>
                      <a:pPr marL="0" marR="0" lvl="0" indent="0" algn="ctr" defTabSz="804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Steypubelti</a:t>
                      </a:r>
                      <a:endParaRPr lang="en-GB" sz="600" b="1" dirty="0">
                        <a:solidFill>
                          <a:schemeClr val="bg1"/>
                        </a:solidFill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Útsteyping steypubelti</a:t>
                      </a:r>
                      <a:endParaRPr lang="en-GB" sz="600" dirty="0"/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39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Hreinsað ryk frá mölun og sigtun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7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 MSP 1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</a:t>
                      </a:r>
                      <a:r>
                        <a:rPr lang="nb-NO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 </a:t>
                      </a:r>
                      <a:r>
                        <a:rPr lang="nb-NO" sz="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kvarnarhúsi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</a:t>
                      </a:r>
                      <a:r>
                        <a:rPr lang="nb-NO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 </a:t>
                      </a:r>
                      <a:r>
                        <a:rPr lang="nb-NO" sz="6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kvarnarhúsi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72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Pökkun MSP 1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Pökkun 1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Pökkun 1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Járnblendi geymsla</a:t>
                      </a:r>
                      <a:endParaRPr lang="en-GB" sz="60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7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Pökkun MSP 2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 2</a:t>
                      </a:r>
                      <a:endParaRPr lang="en-GB" sz="60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 2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803">
                <a:tc gridSpan="3">
                  <a:txBody>
                    <a:bodyPr/>
                    <a:lstStyle/>
                    <a:p>
                      <a:pPr marL="0" marR="0" lvl="0" indent="0" algn="ctr" defTabSz="804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Útblástur brennisteinsdíoxíð, SO2 og hreinsað ryk frá síuhúsum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804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072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 fyrir ofn 1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 fyrir ofn 2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is-IS" sz="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 fyrir ofn 3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 Pökkun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RST U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46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s-I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4171B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Pökkun kísilryks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4171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2514200"/>
                  </a:ext>
                </a:extLst>
              </a:tr>
              <a:tr h="14229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Svifagnir og sýrustig í frárennsli og kælivatni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Aðalfrárennslislögn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Eftir hreinsistöð frá athafnasvæði</a:t>
                      </a:r>
                      <a:endParaRPr lang="en-GB" sz="600" dirty="0"/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72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s-IS" sz="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Kælikerfi</a:t>
                      </a: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Kælivatn kælikerfa ofn 1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Kælivatn kælikerfa ofn 2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072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s-IS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s-I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11" marR="290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Kælivatni kælikerfa ofn 3</a:t>
                      </a:r>
                      <a:endParaRPr lang="en-GB" sz="600" dirty="0"/>
                    </a:p>
                  </a:txBody>
                  <a:tcPr marL="29011" marR="290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6" name="Title 4">
            <a:extLst>
              <a:ext uri="{FF2B5EF4-FFF2-40B4-BE49-F238E27FC236}">
                <a16:creationId xmlns:a16="http://schemas.microsoft.com/office/drawing/2014/main" id="{CED20911-AD85-4BC0-BC27-FA59967E18BD}"/>
              </a:ext>
            </a:extLst>
          </p:cNvPr>
          <p:cNvSpPr txBox="1">
            <a:spLocks/>
          </p:cNvSpPr>
          <p:nvPr/>
        </p:nvSpPr>
        <p:spPr>
          <a:xfrm>
            <a:off x="1431336" y="542834"/>
            <a:ext cx="4466264" cy="2509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0" cap="none" spc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5pPr>
            <a:lvl6pPr marL="402335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6pPr>
            <a:lvl7pPr marL="804669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7pPr>
            <a:lvl8pPr marL="1207004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8pPr>
            <a:lvl9pPr marL="1609339" algn="l" rtl="0" eaLnBrk="1" fontAlgn="base" hangingPunct="1">
              <a:spcBef>
                <a:spcPct val="0"/>
              </a:spcBef>
              <a:spcAft>
                <a:spcPct val="0"/>
              </a:spcAft>
              <a:defRPr sz="2850">
                <a:solidFill>
                  <a:srgbClr val="D7182A"/>
                </a:solidFill>
                <a:latin typeface="Arial" charset="0"/>
              </a:defRPr>
            </a:lvl9pPr>
          </a:lstStyle>
          <a:p>
            <a:r>
              <a:rPr lang="is-IS" sz="1286" b="0" kern="0" cap="all" spc="29" dirty="0">
                <a:latin typeface="Arial"/>
              </a:rPr>
              <a:t>mælistaðir Á athafnasvæði Elkem ísland</a:t>
            </a:r>
            <a:br>
              <a:rPr lang="is-IS" sz="1286" b="0" kern="0" cap="all" spc="29" dirty="0">
                <a:latin typeface="Arial"/>
              </a:rPr>
            </a:br>
            <a:endParaRPr lang="en-US" sz="1286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0096" r="6769"/>
          <a:stretch/>
        </p:blipFill>
        <p:spPr>
          <a:xfrm>
            <a:off x="1289659" y="1545958"/>
            <a:ext cx="4390829" cy="29992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289659" y="797268"/>
            <a:ext cx="441144" cy="2154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8214" tIns="25071" rIns="48214" bIns="25071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107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33912" y="814088"/>
            <a:ext cx="441144" cy="2154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8214" tIns="25071" rIns="48214" bIns="25071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107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6991" y="3988457"/>
            <a:ext cx="79344" cy="2154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8214" tIns="25071" rIns="48214" bIns="25071" numCol="1" rtlCol="0" anchor="b" anchorCtr="0" compatLnSpc="1">
            <a:prstTxWarp prst="textNoShape">
              <a:avLst/>
            </a:prstTxWarp>
            <a:spAutoFit/>
          </a:bodyPr>
          <a:lstStyle/>
          <a:p>
            <a:endParaRPr lang="en-US" sz="107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07590" y="4312588"/>
            <a:ext cx="274020" cy="2154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8214" tIns="25071" rIns="48214" bIns="25071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1071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0778" y="3087965"/>
            <a:ext cx="79344" cy="1665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8302" y="2785205"/>
            <a:ext cx="79344" cy="1665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6841" y="2491713"/>
            <a:ext cx="79344" cy="1665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1827" y="2499085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21827" y="2886626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19586" y="3262290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6781" y="2187613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9586" y="3419233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43630" y="2380070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55882" y="2697021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7180" y="3067391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08232" y="4151527"/>
            <a:ext cx="306623" cy="24070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is-IS" sz="482" b="1" dirty="0"/>
              <a:t>RBR 3</a:t>
            </a:r>
            <a:endParaRPr lang="en-GB" sz="482" dirty="0"/>
          </a:p>
        </p:txBody>
      </p:sp>
      <p:sp>
        <p:nvSpPr>
          <p:cNvPr id="46" name="TextBox 45"/>
          <p:cNvSpPr txBox="1"/>
          <p:nvPr/>
        </p:nvSpPr>
        <p:spPr>
          <a:xfrm>
            <a:off x="3458622" y="4251870"/>
            <a:ext cx="79344" cy="16652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48437" y="2673976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48437" y="3055656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73777" y="3809961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08765" y="3974482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0932" y="3888447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5634678" y="4212438"/>
            <a:ext cx="364624" cy="248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8214" tIns="25071" rIns="48214" bIns="25071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1286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22324" y="3037607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22497" y="2624639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5297" y="3359725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4736" y="3359305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BDCAA7-A215-474A-9F3E-8A1DEA3DC311}"/>
              </a:ext>
            </a:extLst>
          </p:cNvPr>
          <p:cNvSpPr txBox="1"/>
          <p:nvPr/>
        </p:nvSpPr>
        <p:spPr>
          <a:xfrm>
            <a:off x="3222515" y="2748160"/>
            <a:ext cx="79344" cy="16652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8D08FE-3194-45E7-B6C3-B0B6CE850F00}"/>
              </a:ext>
            </a:extLst>
          </p:cNvPr>
          <p:cNvSpPr txBox="1"/>
          <p:nvPr/>
        </p:nvSpPr>
        <p:spPr>
          <a:xfrm>
            <a:off x="4500115" y="2919026"/>
            <a:ext cx="245717" cy="38908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482" b="1" dirty="0">
                <a:solidFill>
                  <a:schemeClr val="bg1"/>
                </a:solidFill>
              </a:rPr>
              <a:t>R,S,T,U</a:t>
            </a:r>
          </a:p>
        </p:txBody>
      </p:sp>
    </p:spTree>
    <p:extLst>
      <p:ext uri="{BB962C8B-B14F-4D97-AF65-F5344CB8AC3E}">
        <p14:creationId xmlns:p14="http://schemas.microsoft.com/office/powerpoint/2010/main" val="288736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/>
          <a:srcRect t="11217" r="10679"/>
          <a:stretch/>
        </p:blipFill>
        <p:spPr>
          <a:xfrm>
            <a:off x="3442733" y="411510"/>
            <a:ext cx="5665772" cy="44882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422C9-2495-47AA-B201-BF726A2B5232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540" y="317848"/>
            <a:ext cx="8353044" cy="583908"/>
          </a:xfrm>
        </p:spPr>
        <p:txBody>
          <a:bodyPr/>
          <a:lstStyle/>
          <a:p>
            <a:r>
              <a:rPr lang="is-IS" sz="1800" b="0" cap="all" spc="54" dirty="0">
                <a:solidFill>
                  <a:srgbClr val="525457"/>
                </a:solidFill>
                <a:latin typeface="Arial"/>
              </a:rPr>
              <a:t>Rykuppsprettur Á </a:t>
            </a:r>
            <a:br>
              <a:rPr lang="is-IS" sz="1800" b="0" cap="all" spc="54" dirty="0">
                <a:solidFill>
                  <a:srgbClr val="525457"/>
                </a:solidFill>
                <a:latin typeface="Arial"/>
              </a:rPr>
            </a:br>
            <a:r>
              <a:rPr lang="is-IS" sz="1800" b="0" cap="all" spc="54" dirty="0">
                <a:solidFill>
                  <a:srgbClr val="525457"/>
                </a:solidFill>
                <a:latin typeface="Arial"/>
              </a:rPr>
              <a:t>athafnasvæði</a:t>
            </a:r>
            <a:br>
              <a:rPr lang="is-IS" sz="1800" b="0" cap="all" spc="54" dirty="0">
                <a:solidFill>
                  <a:srgbClr val="525457"/>
                </a:solidFill>
                <a:latin typeface="Arial"/>
              </a:rPr>
            </a:br>
            <a:r>
              <a:rPr lang="is-IS" sz="1800" b="0" cap="all" spc="54" dirty="0">
                <a:solidFill>
                  <a:srgbClr val="525457"/>
                </a:solidFill>
                <a:latin typeface="Arial"/>
              </a:rPr>
              <a:t>Elkem </a:t>
            </a:r>
            <a:r>
              <a:rPr lang="is-IS" sz="1800" b="0" cap="all" spc="54" dirty="0" err="1">
                <a:solidFill>
                  <a:srgbClr val="525457"/>
                </a:solidFill>
                <a:latin typeface="Arial"/>
              </a:rPr>
              <a:t>ísland</a:t>
            </a:r>
            <a:br>
              <a:rPr lang="is-IS" sz="1800" b="0" cap="all" spc="54" dirty="0">
                <a:solidFill>
                  <a:srgbClr val="525457"/>
                </a:solidFill>
                <a:latin typeface="Arial"/>
              </a:rPr>
            </a:br>
            <a:endParaRPr lang="en-US" sz="1800" dirty="0"/>
          </a:p>
        </p:txBody>
      </p:sp>
      <p:sp>
        <p:nvSpPr>
          <p:cNvPr id="48" name="Rectangle 47"/>
          <p:cNvSpPr/>
          <p:nvPr/>
        </p:nvSpPr>
        <p:spPr>
          <a:xfrm>
            <a:off x="5401697" y="1925022"/>
            <a:ext cx="1109133" cy="1709038"/>
          </a:xfrm>
          <a:prstGeom prst="rect">
            <a:avLst/>
          </a:prstGeom>
          <a:solidFill>
            <a:srgbClr val="BE001E">
              <a:alpha val="61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Mælt</a:t>
            </a:r>
            <a:r>
              <a:rPr kumimoji="0" lang="en-US" sz="10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sz="10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2x </a:t>
            </a:r>
            <a:r>
              <a:rPr kumimoji="0" lang="en-US" sz="101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ári</a:t>
            </a:r>
            <a:r>
              <a:rPr kumimoji="0" lang="en-US" sz="10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og </a:t>
            </a:r>
            <a:r>
              <a:rPr kumimoji="0" lang="en-US" sz="101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áætlað</a:t>
            </a:r>
            <a:endParaRPr kumimoji="0" lang="en-US" sz="10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997874" y="1899704"/>
            <a:ext cx="665937" cy="1335670"/>
          </a:xfrm>
          <a:prstGeom prst="rect">
            <a:avLst/>
          </a:prstGeom>
          <a:solidFill>
            <a:srgbClr val="0D67A1">
              <a:alpha val="76000"/>
            </a:srgbClr>
          </a:solidFill>
          <a:ln w="25400" cap="flat" cmpd="sng" algn="ctr">
            <a:solidFill>
              <a:srgbClr val="0D67A1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err="1">
                <a:solidFill>
                  <a:srgbClr val="FFFFFF"/>
                </a:solidFill>
                <a:latin typeface="Arial"/>
              </a:rPr>
              <a:t>Símæling</a:t>
            </a:r>
            <a:r>
              <a:rPr lang="en-US" sz="800" b="1" kern="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800" b="1" kern="0" dirty="0" err="1">
                <a:solidFill>
                  <a:srgbClr val="FFFFFF"/>
                </a:solidFill>
                <a:latin typeface="Arial"/>
              </a:rPr>
              <a:t>skráning</a:t>
            </a:r>
            <a:r>
              <a:rPr lang="en-US" sz="800" b="1" kern="0" dirty="0">
                <a:solidFill>
                  <a:srgbClr val="FFFFFF"/>
                </a:solidFill>
                <a:latin typeface="Arial"/>
              </a:rPr>
              <a:t> og </a:t>
            </a:r>
            <a:r>
              <a:rPr lang="en-US" sz="800" b="1" kern="0" dirty="0" err="1">
                <a:solidFill>
                  <a:srgbClr val="FFFFFF"/>
                </a:solidFill>
                <a:latin typeface="Arial"/>
              </a:rPr>
              <a:t>útreiknigur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63811" y="636949"/>
            <a:ext cx="1328130" cy="4378954"/>
          </a:xfrm>
          <a:prstGeom prst="rect">
            <a:avLst/>
          </a:prstGeom>
          <a:solidFill>
            <a:srgbClr val="9CCCE5">
              <a:alpha val="77000"/>
            </a:srgbClr>
          </a:solidFill>
          <a:ln w="25400" cap="flat" cmpd="sng" algn="ctr">
            <a:solidFill>
              <a:srgbClr val="0D67A1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131T</a:t>
            </a:r>
            <a:br>
              <a:rPr kumimoji="0" lang="en-US" sz="101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15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Áætlað</a:t>
            </a:r>
            <a:endParaRPr kumimoji="0" lang="en-US" sz="10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17542" y="1244359"/>
            <a:ext cx="2746269" cy="674694"/>
          </a:xfrm>
          <a:prstGeom prst="rect">
            <a:avLst/>
          </a:prstGeom>
          <a:solidFill>
            <a:srgbClr val="9CCCE5">
              <a:alpha val="76000"/>
            </a:srgbClr>
          </a:solidFill>
          <a:ln w="25400" cap="flat" cmpd="sng" algn="ctr">
            <a:solidFill>
              <a:srgbClr val="0D67A1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75757" y="1919052"/>
            <a:ext cx="224898" cy="608058"/>
          </a:xfrm>
          <a:prstGeom prst="rect">
            <a:avLst/>
          </a:prstGeom>
          <a:solidFill>
            <a:srgbClr val="9CCCE5">
              <a:alpha val="76000"/>
            </a:srgbClr>
          </a:solidFill>
          <a:ln w="25400" cap="flat" cmpd="sng" algn="ctr">
            <a:solidFill>
              <a:srgbClr val="0D67A1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24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5096" y="1764015"/>
            <a:ext cx="3196046" cy="1583382"/>
          </a:xfrm>
          <a:prstGeom prst="rect">
            <a:avLst/>
          </a:prstGeom>
          <a:solidFill>
            <a:srgbClr val="FFFFFF"/>
          </a:solidFill>
          <a:ln w="22225">
            <a:solidFill>
              <a:srgbClr val="363E4A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None/>
              <a:tabLst/>
              <a:defRPr/>
            </a:pPr>
            <a:r>
              <a:rPr kumimoji="0" lang="en-US" sz="1292" b="0" i="0" u="sng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Aðrar</a:t>
            </a:r>
            <a:r>
              <a:rPr kumimoji="0" lang="en-US" sz="1292" b="0" i="0" u="sng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292" b="0" i="0" u="sng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rykuppsprettur</a:t>
            </a:r>
            <a:br>
              <a:rPr kumimoji="0" lang="en-US" sz="1292" b="0" i="0" u="sng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</a:br>
            <a:endParaRPr kumimoji="0" lang="en-US" sz="1292" b="0" i="0" u="sng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  <a:p>
            <a:pPr marL="211021" marR="0" lvl="0" indent="-21102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AutoNum type="arabicPeriod"/>
              <a:tabLst/>
              <a:defRPr/>
            </a:pP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Uppskipun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á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hafnarsvæði</a:t>
            </a: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  <a:p>
            <a:pPr marL="211021" marR="0" lvl="0" indent="-21102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AutoNum type="arabicPeriod"/>
              <a:tabLst/>
              <a:defRPr/>
            </a:pP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Ryk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vegna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uppkeyrslu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á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kvarsi</a:t>
            </a: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  <a:p>
            <a:pPr marL="211021" marR="0" lvl="0" indent="-21102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AutoNum type="arabicPeriod"/>
              <a:tabLst/>
              <a:defRPr/>
            </a:pP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Fok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á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ryki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frá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hráefnageymslu</a:t>
            </a: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  <a:p>
            <a:pPr marL="211021" marR="0" lvl="0" indent="-21102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AutoNum type="arabicPeriod"/>
              <a:tabLst/>
              <a:defRPr/>
            </a:pP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Rykmyndun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við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innmötun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á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hráefnum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inn á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ofna</a:t>
            </a: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  <a:p>
            <a:pPr marL="211021" marR="0" lvl="0" indent="-21102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AutoNum type="arabicPeriod"/>
              <a:tabLst/>
              <a:defRPr/>
            </a:pP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Ryk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frá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deiglubroti</a:t>
            </a: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  <a:p>
            <a:pPr marL="211021" marR="0" lvl="0" indent="-21102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AutoNum type="arabicPeriod"/>
              <a:tabLst/>
              <a:defRPr/>
            </a:pP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Ryk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frá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innmötun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hráefnis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til</a:t>
            </a:r>
            <a:r>
              <a:rPr kumimoji="0" lang="en-US" sz="1015" b="0" i="0" u="none" strike="noStrike" kern="0" cap="none" spc="0" normalizeH="0" baseline="0" noProof="0" dirty="0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015" b="0" i="0" u="none" strike="noStrike" kern="0" cap="none" spc="0" normalizeH="0" baseline="0" noProof="0" dirty="0" err="1">
                <a:ln>
                  <a:noFill/>
                </a:ln>
                <a:solidFill>
                  <a:srgbClr val="363E4A"/>
                </a:solidFill>
                <a:effectLst/>
                <a:uLnTx/>
                <a:uFillTx/>
                <a:latin typeface="Arial"/>
              </a:rPr>
              <a:t>mölunar</a:t>
            </a: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  <a:p>
            <a:pPr marL="211021" marR="0" lvl="0" indent="-211021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08F"/>
              </a:buClr>
              <a:buSzTx/>
              <a:buFontTx/>
              <a:buAutoNum type="arabicPeriod"/>
              <a:tabLst/>
              <a:defRPr/>
            </a:pPr>
            <a:endParaRPr kumimoji="0" lang="en-US" sz="1015" b="0" i="0" u="none" strike="noStrike" kern="0" cap="none" spc="0" normalizeH="0" baseline="0" noProof="0" dirty="0">
              <a:ln>
                <a:noFill/>
              </a:ln>
              <a:solidFill>
                <a:srgbClr val="363E4A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577915" y="1467271"/>
            <a:ext cx="263214" cy="268600"/>
            <a:chOff x="4782859" y="2392963"/>
            <a:chExt cx="285148" cy="668122"/>
          </a:xfrm>
        </p:grpSpPr>
        <p:sp>
          <p:nvSpPr>
            <p:cNvPr id="56" name="Oval 55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5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567910" y="1354155"/>
            <a:ext cx="263214" cy="268600"/>
            <a:chOff x="4782859" y="2392963"/>
            <a:chExt cx="285148" cy="668122"/>
          </a:xfrm>
        </p:grpSpPr>
        <p:sp>
          <p:nvSpPr>
            <p:cNvPr id="59" name="Oval 58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3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610122" y="3291049"/>
            <a:ext cx="263214" cy="268600"/>
            <a:chOff x="4782859" y="2392963"/>
            <a:chExt cx="285148" cy="668122"/>
          </a:xfrm>
        </p:grpSpPr>
        <p:sp>
          <p:nvSpPr>
            <p:cNvPr id="62" name="Oval 61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749689" y="1354155"/>
            <a:ext cx="263214" cy="268600"/>
            <a:chOff x="4782859" y="2392963"/>
            <a:chExt cx="285148" cy="668122"/>
          </a:xfrm>
        </p:grpSpPr>
        <p:sp>
          <p:nvSpPr>
            <p:cNvPr id="65" name="Oval 64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3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736973" y="3305179"/>
            <a:ext cx="263214" cy="268600"/>
            <a:chOff x="4782859" y="2392963"/>
            <a:chExt cx="285148" cy="668122"/>
          </a:xfrm>
        </p:grpSpPr>
        <p:sp>
          <p:nvSpPr>
            <p:cNvPr id="68" name="Oval 67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896478" y="4872246"/>
            <a:ext cx="263214" cy="268600"/>
            <a:chOff x="4782859" y="2392963"/>
            <a:chExt cx="285148" cy="668122"/>
          </a:xfrm>
        </p:grpSpPr>
        <p:sp>
          <p:nvSpPr>
            <p:cNvPr id="71" name="Oval 70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1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244132" y="2342429"/>
            <a:ext cx="263214" cy="268600"/>
            <a:chOff x="4782859" y="2392963"/>
            <a:chExt cx="285148" cy="668122"/>
          </a:xfrm>
        </p:grpSpPr>
        <p:sp>
          <p:nvSpPr>
            <p:cNvPr id="74" name="Oval 73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2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663815" y="2574396"/>
            <a:ext cx="263214" cy="268600"/>
            <a:chOff x="4782859" y="2392963"/>
            <a:chExt cx="285148" cy="668122"/>
          </a:xfrm>
        </p:grpSpPr>
        <p:sp>
          <p:nvSpPr>
            <p:cNvPr id="77" name="Oval 76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63767" y="2254696"/>
            <a:ext cx="263214" cy="268600"/>
            <a:chOff x="4782859" y="2392963"/>
            <a:chExt cx="285148" cy="668122"/>
          </a:xfrm>
        </p:grpSpPr>
        <p:sp>
          <p:nvSpPr>
            <p:cNvPr id="80" name="Oval 79"/>
            <p:cNvSpPr/>
            <p:nvPr/>
          </p:nvSpPr>
          <p:spPr bwMode="auto">
            <a:xfrm>
              <a:off x="4789830" y="2408920"/>
              <a:ext cx="255685" cy="652165"/>
            </a:xfrm>
            <a:prstGeom prst="ellipse">
              <a:avLst/>
            </a:prstGeom>
            <a:solidFill>
              <a:srgbClr val="BFBFBF"/>
            </a:solidFill>
            <a:ln w="9525" cap="flat" cmpd="sng" algn="ctr">
              <a:solidFill>
                <a:srgbClr val="363E4A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83077" tIns="43200" rIns="83077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1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782859" y="2392963"/>
              <a:ext cx="285148" cy="28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A808F"/>
                </a:buClr>
                <a:buSzTx/>
                <a:buFontTx/>
                <a:buNone/>
                <a:tabLst/>
                <a:defRPr/>
              </a:pPr>
              <a:r>
                <a:rPr kumimoji="0" lang="en-US" sz="1108" b="1" i="0" u="none" strike="noStrike" kern="0" cap="none" spc="0" normalizeH="0" baseline="0" noProof="0" dirty="0">
                  <a:ln>
                    <a:noFill/>
                  </a:ln>
                  <a:solidFill>
                    <a:srgbClr val="363E4A"/>
                  </a:solidFill>
                  <a:effectLst/>
                  <a:uLnTx/>
                  <a:uFillTx/>
                  <a:latin typeface="Arial"/>
                </a:rPr>
                <a:t>6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254704" y="2523297"/>
            <a:ext cx="157070" cy="703626"/>
          </a:xfrm>
          <a:prstGeom prst="rect">
            <a:avLst/>
          </a:prstGeom>
          <a:solidFill>
            <a:srgbClr val="002060">
              <a:alpha val="61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57823" y="3147814"/>
            <a:ext cx="309626" cy="486246"/>
          </a:xfrm>
          <a:prstGeom prst="rect">
            <a:avLst/>
          </a:prstGeom>
          <a:solidFill>
            <a:srgbClr val="7030A0">
              <a:alpha val="61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Mælt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á 2 </a:t>
            </a:r>
            <a:r>
              <a:rPr kumimoji="0" lang="en-US" sz="5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ára</a:t>
            </a:r>
            <a:r>
              <a:rPr kumimoji="0" 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fresti</a:t>
            </a:r>
            <a:endParaRPr kumimoji="0" lang="en-US" sz="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90507" y="3930175"/>
            <a:ext cx="287407" cy="513783"/>
          </a:xfrm>
          <a:prstGeom prst="rect">
            <a:avLst/>
          </a:prstGeom>
          <a:solidFill>
            <a:srgbClr val="002060">
              <a:alpha val="61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812559" y="3936629"/>
            <a:ext cx="494852" cy="507329"/>
          </a:xfrm>
          <a:prstGeom prst="rect">
            <a:avLst/>
          </a:prstGeom>
          <a:solidFill>
            <a:srgbClr val="002060">
              <a:alpha val="61000"/>
            </a:srgb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63305" tIns="31652" rIns="63305" bIns="316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Mælt</a:t>
            </a:r>
            <a:r>
              <a:rPr kumimoji="0" lang="en-US" sz="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á 4 </a:t>
            </a:r>
            <a:r>
              <a:rPr kumimoji="0" lang="en-US" sz="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ára</a:t>
            </a:r>
            <a:r>
              <a:rPr kumimoji="0" lang="en-US" sz="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fresti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6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Útreikningar</a:t>
            </a:r>
            <a:r>
              <a:rPr lang="en-US" dirty="0"/>
              <a:t> á </a:t>
            </a:r>
            <a:r>
              <a:rPr lang="en-US" dirty="0" err="1"/>
              <a:t>ryki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reykhreinsivirkjum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987574"/>
            <a:ext cx="6156721" cy="2082544"/>
          </a:xfrm>
        </p:spPr>
        <p:txBody>
          <a:bodyPr/>
          <a:lstStyle/>
          <a:p>
            <a:pPr lvl="0"/>
            <a:r>
              <a:rPr lang="is-IS" sz="1050" dirty="0"/>
              <a:t>Hreinsibúnaður á ryki er fyrir alla ofna, reykhreinsivirki 1, 2 og 3, fyrir ofn 1, 2 og 3, í réttri röð. </a:t>
            </a:r>
          </a:p>
          <a:p>
            <a:pPr lvl="0"/>
            <a:r>
              <a:rPr lang="is-IS" sz="1050" dirty="0"/>
              <a:t>Í reykhreinsivirki 1 eru 1600 pokasíur, reykhreinsivirki 2 eru 1600 pokasíur og í reykhreinsivirki 3 eru 1200 pokasíur.</a:t>
            </a:r>
          </a:p>
          <a:p>
            <a:pPr lvl="0"/>
            <a:r>
              <a:rPr lang="is-IS" sz="1050" dirty="0"/>
              <a:t>Ef sýnilegt ryk stígur upp frá </a:t>
            </a:r>
            <a:r>
              <a:rPr lang="is-IS" sz="1050" dirty="0" err="1"/>
              <a:t>frá</a:t>
            </a:r>
            <a:r>
              <a:rPr lang="is-IS" sz="1050" dirty="0"/>
              <a:t> reykhreinsivirkjum hefur komið gat á pokasíu í viðkomandi síuhúsi.</a:t>
            </a:r>
          </a:p>
          <a:p>
            <a:pPr lvl="0"/>
            <a:r>
              <a:rPr lang="is-IS" sz="1050" dirty="0"/>
              <a:t>Gatið er frá nokkrum millimetrum í þvermáli upp í að vera stærra en 10x10 cm </a:t>
            </a:r>
          </a:p>
          <a:p>
            <a:r>
              <a:rPr lang="is-IS" sz="1050" dirty="0"/>
              <a:t>Handvirkt er skráð hve langur tími leið frá því að gat kom á poka og þar til hann var lagfærður.</a:t>
            </a:r>
          </a:p>
          <a:p>
            <a:r>
              <a:rPr lang="is-IS" sz="1050" dirty="0"/>
              <a:t>Ryk framleiðsla frá ofnum er mæld í rauntíma.</a:t>
            </a:r>
          </a:p>
          <a:p>
            <a:r>
              <a:rPr lang="is-IS" sz="1050" dirty="0"/>
              <a:t>Tvær reiknireglur gilda varðandi gat á poka: </a:t>
            </a:r>
            <a:br>
              <a:rPr lang="is-IS" sz="1050" dirty="0"/>
            </a:br>
            <a:r>
              <a:rPr lang="is-IS" sz="1050" dirty="0"/>
              <a:t>1) ef gat er minna en 10x10 cm og 2) ef gat er stærra en 10x10 cm.</a:t>
            </a:r>
          </a:p>
          <a:p>
            <a:r>
              <a:rPr lang="is-IS" sz="1050" dirty="0"/>
              <a:t>Þannig er hægt er að reikna </a:t>
            </a:r>
            <a:r>
              <a:rPr lang="is-IS" sz="1050" dirty="0" err="1"/>
              <a:t>út</a:t>
            </a:r>
            <a:r>
              <a:rPr lang="is-IS" sz="1050" dirty="0"/>
              <a:t> ryk losun frá viðkomandi síuhúsi m.t.t. tíma og ryk magns í rauntíma.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1422C9-2495-47AA-B201-BF726A2B5232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774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435"/>
            <a:ext cx="6410623" cy="51091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-36512" y="19050"/>
            <a:ext cx="600472" cy="1954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04520" y="41946"/>
            <a:ext cx="600472" cy="1954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80946" y="4494024"/>
            <a:ext cx="108000" cy="1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-12104" y="4803998"/>
            <a:ext cx="372988" cy="1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6578" y="3213075"/>
            <a:ext cx="108000" cy="162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2624" y="2819116"/>
            <a:ext cx="108000" cy="162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6818" y="2288590"/>
            <a:ext cx="108000" cy="162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4038" y="2887807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4038" y="2433059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70222" y="3441504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6369" y="1934815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6348" y="3647222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8692" y="2173305"/>
            <a:ext cx="108000" cy="18466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53209" y="2624135"/>
            <a:ext cx="108000" cy="18466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38836" y="3109409"/>
            <a:ext cx="108000" cy="18466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74992" y="4727745"/>
            <a:ext cx="417365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is-IS" sz="600" b="1" dirty="0"/>
              <a:t>RBR 3</a:t>
            </a:r>
            <a:endParaRPr lang="en-GB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2915816" y="4786014"/>
            <a:ext cx="108000" cy="162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13016" y="2638232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13016" y="3157763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92987" y="4162161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92987" y="4411982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02578" y="4081161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5877796" y="4667678"/>
            <a:ext cx="496315" cy="1954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56369" y="3232122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94038" y="2553520"/>
            <a:ext cx="108000" cy="16200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B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79298"/>
              </p:ext>
            </p:extLst>
          </p:nvPr>
        </p:nvGraphicFramePr>
        <p:xfrm>
          <a:off x="5708072" y="756592"/>
          <a:ext cx="3339913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211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37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Óhreinsað gas</a:t>
                      </a:r>
                      <a:r>
                        <a:rPr lang="is-IS" sz="9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ryk</a:t>
                      </a: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s-IS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úr</a:t>
                      </a: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ofnhúsi</a:t>
                      </a: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Þakop 1 milli ofna 2 og 3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Þakop 2 milli ofna 2 og 3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Þakop milli ofna 1 og 2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Þakháfar A og B - Ofni 1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7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Ryksöfnunarbúnaður</a:t>
                      </a: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Aftöppun ofna og málmhreinsun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Aftöppun ofna og málmhreinsun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Útsteypingu</a:t>
                      </a: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í steypubelti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37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Ryksöfnunarbúnaður </a:t>
                      </a:r>
                      <a:r>
                        <a:rPr lang="is-IS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</a:t>
                      </a: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</a:t>
                      </a:r>
                      <a:r>
                        <a:rPr lang="is-IS" sz="9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sigtun</a:t>
                      </a: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Afsog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is-I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Afsog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is-I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Afsog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sigtun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is-I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Afsog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pokasíur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sigtun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is-I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Afsog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pokasíur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járnblendi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geymsla</a:t>
                      </a:r>
                      <a:endParaRPr lang="is-I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Afsog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síur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is-I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Afsog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síur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b-NO" sz="9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mölun</a:t>
                      </a:r>
                      <a:r>
                        <a:rPr lang="nb-NO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endParaRPr lang="is-I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37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Útblástur eftir hreinsivirki  (sýnatökustútar fyrir SO</a:t>
                      </a:r>
                      <a:r>
                        <a:rPr lang="is-I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 1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 2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Síuhús 3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237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Svifagnir og sýrustig í frárennsli og kælivatni</a:t>
                      </a: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Aðalfrárennslislögn – Sýnatökubrunnur.</a:t>
                      </a:r>
                      <a:r>
                        <a:rPr lang="is-IS" sz="9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Auk </a:t>
                      </a: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málma og fitu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Kælivatni Ofn 1 Kælikerfi Ofns-, reykhettu-, spenna og skorsteins 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is-I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Kælivatni – Ofn 2 Kælikerfi Ofns-, reykhettu- og spenna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2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is-I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Kælivatni Ofn 3 Ofns- og spennakælikerfi</a:t>
                      </a:r>
                    </a:p>
                  </a:txBody>
                  <a:tcPr marL="54153" marR="541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367879" y="3308000"/>
            <a:ext cx="108000" cy="18466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67879" y="3506508"/>
            <a:ext cx="108000" cy="18466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19284981"/>
      </p:ext>
    </p:extLst>
  </p:cSld>
  <p:clrMapOvr>
    <a:masterClrMapping/>
  </p:clrMapOvr>
</p:sld>
</file>

<file path=ppt/theme/theme1.xml><?xml version="1.0" encoding="utf-8"?>
<a:theme xmlns:a="http://schemas.openxmlformats.org/drawingml/2006/main" name="Elkem-theme-2014">
  <a:themeElements>
    <a:clrScheme name="ELKEM_2016_fargepalett">
      <a:dk1>
        <a:srgbClr val="14171B"/>
      </a:dk1>
      <a:lt1>
        <a:srgbClr val="FFFFFF"/>
      </a:lt1>
      <a:dk2>
        <a:srgbClr val="6D6E71"/>
      </a:dk2>
      <a:lt2>
        <a:srgbClr val="B1B3B6"/>
      </a:lt2>
      <a:accent1>
        <a:srgbClr val="0066A6"/>
      </a:accent1>
      <a:accent2>
        <a:srgbClr val="00A9E9"/>
      </a:accent2>
      <a:accent3>
        <a:srgbClr val="8BD1EE"/>
      </a:accent3>
      <a:accent4>
        <a:srgbClr val="FBB034"/>
      </a:accent4>
      <a:accent5>
        <a:srgbClr val="F58220"/>
      </a:accent5>
      <a:accent6>
        <a:srgbClr val="BE001E"/>
      </a:accent6>
      <a:hlink>
        <a:srgbClr val="5C2D91"/>
      </a:hlink>
      <a:folHlink>
        <a:srgbClr val="954F72"/>
      </a:folHlink>
    </a:clrScheme>
    <a:fontScheme name="Egendefinert 1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 marL="144000" indent="-144000" algn="l">
          <a:buClr>
            <a:schemeClr val="accent1"/>
          </a:buClr>
          <a:buFont typeface="Arial" panose="020B0604020202020204" pitchFamily="34" charset="0"/>
          <a:buChar char="•"/>
          <a:defRPr sz="14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elkem_10juni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F37536"/>
        </a:accent1>
        <a:accent2>
          <a:srgbClr val="64A345"/>
        </a:accent2>
        <a:accent3>
          <a:srgbClr val="FFFFFF"/>
        </a:accent3>
        <a:accent4>
          <a:srgbClr val="000000"/>
        </a:accent4>
        <a:accent5>
          <a:srgbClr val="F8BDAE"/>
        </a:accent5>
        <a:accent6>
          <a:srgbClr val="5A933E"/>
        </a:accent6>
        <a:hlink>
          <a:srgbClr val="427CBE"/>
        </a:hlink>
        <a:folHlink>
          <a:srgbClr val="5858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23" id="{F9AB02F1-B2E2-674F-9191-E98E41F38190}" vid="{7D94BBD5-684E-3B48-AD04-8E87A1984CE5}"/>
    </a:ext>
  </a:extLst>
</a:theme>
</file>

<file path=ppt/theme/theme2.xml><?xml version="1.0" encoding="utf-8"?>
<a:theme xmlns:a="http://schemas.openxmlformats.org/drawingml/2006/main" name="1_Elkem-theme-2014">
  <a:themeElements>
    <a:clrScheme name="Elkem-theme-2014-v3">
      <a:dk1>
        <a:srgbClr val="363E4A"/>
      </a:dk1>
      <a:lt1>
        <a:srgbClr val="FFFFFF"/>
      </a:lt1>
      <a:dk2>
        <a:srgbClr val="363E4A"/>
      </a:dk2>
      <a:lt2>
        <a:srgbClr val="BFBFBF"/>
      </a:lt2>
      <a:accent1>
        <a:srgbClr val="0D67A1"/>
      </a:accent1>
      <a:accent2>
        <a:srgbClr val="9CCCE5"/>
      </a:accent2>
      <a:accent3>
        <a:srgbClr val="7A808F"/>
      </a:accent3>
      <a:accent4>
        <a:srgbClr val="C3C8CD"/>
      </a:accent4>
      <a:accent5>
        <a:srgbClr val="BE001E"/>
      </a:accent5>
      <a:accent6>
        <a:srgbClr val="F37536"/>
      </a:accent6>
      <a:hlink>
        <a:srgbClr val="427CBE"/>
      </a:hlink>
      <a:folHlink>
        <a:srgbClr val="58585A"/>
      </a:folHlink>
    </a:clrScheme>
    <a:fontScheme name="elkem_10ju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342900" indent="-342900" algn="l">
          <a:buClr>
            <a:schemeClr val="accent3"/>
          </a:buClr>
          <a:buFont typeface="Arial" panose="020B0604020202020204" pitchFamily="34" charset="0"/>
          <a:buChar char="•"/>
          <a:defRPr sz="20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elkem_10juni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F37536"/>
        </a:accent1>
        <a:accent2>
          <a:srgbClr val="64A345"/>
        </a:accent2>
        <a:accent3>
          <a:srgbClr val="FFFFFF"/>
        </a:accent3>
        <a:accent4>
          <a:srgbClr val="000000"/>
        </a:accent4>
        <a:accent5>
          <a:srgbClr val="F8BDAE"/>
        </a:accent5>
        <a:accent6>
          <a:srgbClr val="5A933E"/>
        </a:accent6>
        <a:hlink>
          <a:srgbClr val="427CBE"/>
        </a:hlink>
        <a:folHlink>
          <a:srgbClr val="5858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DF3CE8E-BEA7-4BFA-A08C-799FEF1EBA7D}" vid="{5F13B96D-483F-4729-B315-6659275B2E16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436</TotalTime>
  <Words>614</Words>
  <Application>Microsoft Office PowerPoint</Application>
  <PresentationFormat>On-screen Show (16:9)</PresentationFormat>
  <Paragraphs>191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Elkem-theme-2014</vt:lpstr>
      <vt:lpstr>1_Elkem-theme-2014</vt:lpstr>
      <vt:lpstr>Office Theme</vt:lpstr>
      <vt:lpstr>Mæliáætlun</vt:lpstr>
      <vt:lpstr>PowerPoint Presentation</vt:lpstr>
      <vt:lpstr>PowerPoint Presentation</vt:lpstr>
      <vt:lpstr>Rykuppsprettur Á  athafnasvæði Elkem ísland </vt:lpstr>
      <vt:lpstr>*Útreikningar á ryki frá reykhreinsivirkjum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Sigurjón Svavarsson</dc:creator>
  <cp:lastModifiedBy>Sigurjón Svavarsson</cp:lastModifiedBy>
  <cp:revision>22</cp:revision>
  <cp:lastPrinted>2016-11-15T14:08:29Z</cp:lastPrinted>
  <dcterms:created xsi:type="dcterms:W3CDTF">2016-10-29T09:01:04Z</dcterms:created>
  <dcterms:modified xsi:type="dcterms:W3CDTF">2020-11-26T10:12:36Z</dcterms:modified>
</cp:coreProperties>
</file>