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  <p:sldMasterId id="2147483711" r:id="rId5"/>
    <p:sldMasterId id="2147483722" r:id="rId6"/>
    <p:sldMasterId id="2147483780" r:id="rId7"/>
    <p:sldMasterId id="2147483949" r:id="rId8"/>
    <p:sldMasterId id="2147483979" r:id="rId9"/>
    <p:sldMasterId id="2147483994" r:id="rId10"/>
    <p:sldMasterId id="2147484005" r:id="rId11"/>
    <p:sldMasterId id="2147484028" r:id="rId12"/>
  </p:sldMasterIdLst>
  <p:notesMasterIdLst>
    <p:notesMasterId r:id="rId31"/>
  </p:notesMasterIdLst>
  <p:sldIdLst>
    <p:sldId id="262" r:id="rId13"/>
    <p:sldId id="454" r:id="rId14"/>
    <p:sldId id="449" r:id="rId15"/>
    <p:sldId id="400" r:id="rId16"/>
    <p:sldId id="290" r:id="rId17"/>
    <p:sldId id="402" r:id="rId18"/>
    <p:sldId id="477" r:id="rId19"/>
    <p:sldId id="478" r:id="rId20"/>
    <p:sldId id="476" r:id="rId21"/>
    <p:sldId id="425" r:id="rId22"/>
    <p:sldId id="424" r:id="rId23"/>
    <p:sldId id="403" r:id="rId24"/>
    <p:sldId id="374" r:id="rId25"/>
    <p:sldId id="435" r:id="rId26"/>
    <p:sldId id="475" r:id="rId27"/>
    <p:sldId id="456" r:id="rId28"/>
    <p:sldId id="471" r:id="rId29"/>
    <p:sldId id="474" r:id="rId30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ín L. Árnadóttir" initials="KÁ" lastIdx="1" clrIdx="0">
    <p:extLst>
      <p:ext uri="{19B8F6BF-5375-455C-9EA6-DF929625EA0E}">
        <p15:presenceInfo xmlns:p15="http://schemas.microsoft.com/office/powerpoint/2012/main" userId="S::kristinlinda@ust.is::231ba616-03e2-4e12-93a6-2f773381e4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9177A5-C84D-4973-A33C-BDAF07303EB8}" v="1" dt="2019-11-05T13:16:21.9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D2D2D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39695786313857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D2D2D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6-4F3F-87DE-125D15F57F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7136"/>
        <c:axId val="6560480"/>
      </c:barChart>
      <c:catAx>
        <c:axId val="656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0480"/>
        <c:crosses val="autoZero"/>
        <c:auto val="1"/>
        <c:lblAlgn val="ctr"/>
        <c:lblOffset val="100"/>
        <c:noMultiLvlLbl val="0"/>
      </c:catAx>
      <c:valAx>
        <c:axId val="656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</c:legendEntry>
      <c:layout>
        <c:manualLayout>
          <c:xMode val="edge"/>
          <c:yMode val="edge"/>
          <c:x val="0.45222797444316298"/>
          <c:y val="0.94466866995916798"/>
          <c:w val="7.3937433090831506E-2"/>
          <c:h val="5.5331330040832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D2D2D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39695786313857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D2D2D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6-4F3F-87DE-125D15F57F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7136"/>
        <c:axId val="6560480"/>
      </c:barChart>
      <c:catAx>
        <c:axId val="656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0480"/>
        <c:crosses val="autoZero"/>
        <c:auto val="1"/>
        <c:lblAlgn val="ctr"/>
        <c:lblOffset val="100"/>
        <c:noMultiLvlLbl val="0"/>
      </c:catAx>
      <c:valAx>
        <c:axId val="656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</c:legendEntry>
      <c:layout>
        <c:manualLayout>
          <c:xMode val="edge"/>
          <c:yMode val="edge"/>
          <c:x val="0.45222797444316298"/>
          <c:y val="0.94466866995916798"/>
          <c:w val="7.3937433090831506E-2"/>
          <c:h val="5.5331330040832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25077521580361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2D2D2D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2-40BF-A5C2-CECA4A7D87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Titill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42-40BF-A5C2-CECA4A7D87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Titill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42-40BF-A5C2-CECA4A7D8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77424"/>
        <c:axId val="89866448"/>
      </c:lineChart>
      <c:catAx>
        <c:axId val="8977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866448"/>
        <c:crosses val="autoZero"/>
        <c:auto val="1"/>
        <c:lblAlgn val="ctr"/>
        <c:lblOffset val="100"/>
        <c:noMultiLvlLbl val="0"/>
      </c:catAx>
      <c:valAx>
        <c:axId val="8986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77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79163447534998"/>
          <c:y val="0.94466865860754001"/>
          <c:w val="0.35041661817981901"/>
          <c:h val="5.5331341392460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251888041338583"/>
          <c:y val="0.16064449060996"/>
          <c:w val="0.49622404035433099"/>
          <c:h val="0.744336014743108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Titill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0-40C9-8879-20516DB33E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0-40C9-8879-20516DB33E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F0-40C9-8879-20516DB33E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F0-40C9-8879-20516DB33E9E}"/>
              </c:ext>
            </c:extLst>
          </c:dPt>
          <c:dLbls>
            <c:dLbl>
              <c:idx val="0"/>
              <c:layout>
                <c:manualLayout>
                  <c:x val="3.5090305118110197E-2"/>
                  <c:y val="2.5362326195723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F0-40C9-8879-20516DB33E9E}"/>
                </c:ext>
              </c:extLst>
            </c:dLbl>
            <c:dLbl>
              <c:idx val="1"/>
              <c:layout>
                <c:manualLayout>
                  <c:x val="-4.3295275590551199E-2"/>
                  <c:y val="2.321198183981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F0-40C9-8879-20516DB33E9E}"/>
                </c:ext>
              </c:extLst>
            </c:dLbl>
            <c:dLbl>
              <c:idx val="2"/>
              <c:layout>
                <c:manualLayout>
                  <c:x val="-4.2038631889763797E-2"/>
                  <c:y val="7.57824756531449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F0-40C9-8879-20516DB33E9E}"/>
                </c:ext>
              </c:extLst>
            </c:dLbl>
            <c:dLbl>
              <c:idx val="3"/>
              <c:layout>
                <c:manualLayout>
                  <c:x val="-5.5312623031496103E-2"/>
                  <c:y val="9.403235149899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F0-40C9-8879-20516DB33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Hluti 1</c:v>
                </c:pt>
                <c:pt idx="1">
                  <c:v>Hluti 2</c:v>
                </c:pt>
                <c:pt idx="2">
                  <c:v>Hluti 3</c:v>
                </c:pt>
                <c:pt idx="3">
                  <c:v>Hluti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F0-40C9-8879-20516DB33E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25077521580361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2D2D2D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2-40BF-A5C2-CECA4A7D87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Titill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42-40BF-A5C2-CECA4A7D87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Titill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42-40BF-A5C2-CECA4A7D8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77424"/>
        <c:axId val="89866448"/>
      </c:lineChart>
      <c:catAx>
        <c:axId val="8977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866448"/>
        <c:crosses val="autoZero"/>
        <c:auto val="1"/>
        <c:lblAlgn val="ctr"/>
        <c:lblOffset val="100"/>
        <c:noMultiLvlLbl val="0"/>
      </c:catAx>
      <c:valAx>
        <c:axId val="8986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77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79163447534998"/>
          <c:y val="0.94466865860754001"/>
          <c:w val="0.35041661817981901"/>
          <c:h val="5.5331341392460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251888041338583"/>
          <c:y val="0.16064449060996"/>
          <c:w val="0.49622404035433099"/>
          <c:h val="0.744336014743108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Titill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0-40C9-8879-20516DB33E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0-40C9-8879-20516DB33E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F0-40C9-8879-20516DB33E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F0-40C9-8879-20516DB33E9E}"/>
              </c:ext>
            </c:extLst>
          </c:dPt>
          <c:dLbls>
            <c:dLbl>
              <c:idx val="0"/>
              <c:layout>
                <c:manualLayout>
                  <c:x val="3.5090305118110197E-2"/>
                  <c:y val="2.5362326195723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F0-40C9-8879-20516DB33E9E}"/>
                </c:ext>
              </c:extLst>
            </c:dLbl>
            <c:dLbl>
              <c:idx val="1"/>
              <c:layout>
                <c:manualLayout>
                  <c:x val="-4.3295275590551199E-2"/>
                  <c:y val="2.321198183981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F0-40C9-8879-20516DB33E9E}"/>
                </c:ext>
              </c:extLst>
            </c:dLbl>
            <c:dLbl>
              <c:idx val="2"/>
              <c:layout>
                <c:manualLayout>
                  <c:x val="-4.2038631889763797E-2"/>
                  <c:y val="7.57824756531449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F0-40C9-8879-20516DB33E9E}"/>
                </c:ext>
              </c:extLst>
            </c:dLbl>
            <c:dLbl>
              <c:idx val="3"/>
              <c:layout>
                <c:manualLayout>
                  <c:x val="-5.5312623031496103E-2"/>
                  <c:y val="9.403235149899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F0-40C9-8879-20516DB33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Hluti 1</c:v>
                </c:pt>
                <c:pt idx="1">
                  <c:v>Hluti 2</c:v>
                </c:pt>
                <c:pt idx="2">
                  <c:v>Hluti 3</c:v>
                </c:pt>
                <c:pt idx="3">
                  <c:v>Hluti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F0-40C9-8879-20516DB33E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D2D2D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39695786313857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D2D2D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6-4F3F-87DE-125D15F57F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7136"/>
        <c:axId val="6560480"/>
      </c:barChart>
      <c:catAx>
        <c:axId val="656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0480"/>
        <c:crosses val="autoZero"/>
        <c:auto val="1"/>
        <c:lblAlgn val="ctr"/>
        <c:lblOffset val="100"/>
        <c:noMultiLvlLbl val="0"/>
      </c:catAx>
      <c:valAx>
        <c:axId val="656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</c:legendEntry>
      <c:layout>
        <c:manualLayout>
          <c:xMode val="edge"/>
          <c:yMode val="edge"/>
          <c:x val="0.45222797444316298"/>
          <c:y val="0.94466866995916798"/>
          <c:w val="7.3937433090831506E-2"/>
          <c:h val="5.5331330040832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25077521580361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2D2D2D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2-40BF-A5C2-CECA4A7D87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Titill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42-40BF-A5C2-CECA4A7D87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Titill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42-40BF-A5C2-CECA4A7D8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77424"/>
        <c:axId val="89866448"/>
      </c:lineChart>
      <c:catAx>
        <c:axId val="8977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866448"/>
        <c:crosses val="autoZero"/>
        <c:auto val="1"/>
        <c:lblAlgn val="ctr"/>
        <c:lblOffset val="100"/>
        <c:noMultiLvlLbl val="0"/>
      </c:catAx>
      <c:valAx>
        <c:axId val="8986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77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79163447534998"/>
          <c:y val="0.94466865860754001"/>
          <c:w val="0.35041661817981901"/>
          <c:h val="5.5331341392460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251888041338583"/>
          <c:y val="0.16064449060996"/>
          <c:w val="0.49622404035433099"/>
          <c:h val="0.744336014743108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Titill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0-40C9-8879-20516DB33E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0-40C9-8879-20516DB33E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F0-40C9-8879-20516DB33E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F0-40C9-8879-20516DB33E9E}"/>
              </c:ext>
            </c:extLst>
          </c:dPt>
          <c:dLbls>
            <c:dLbl>
              <c:idx val="0"/>
              <c:layout>
                <c:manualLayout>
                  <c:x val="3.5090305118110197E-2"/>
                  <c:y val="2.5362326195723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F0-40C9-8879-20516DB33E9E}"/>
                </c:ext>
              </c:extLst>
            </c:dLbl>
            <c:dLbl>
              <c:idx val="1"/>
              <c:layout>
                <c:manualLayout>
                  <c:x val="-4.3295275590551199E-2"/>
                  <c:y val="2.321198183981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F0-40C9-8879-20516DB33E9E}"/>
                </c:ext>
              </c:extLst>
            </c:dLbl>
            <c:dLbl>
              <c:idx val="2"/>
              <c:layout>
                <c:manualLayout>
                  <c:x val="-4.2038631889763797E-2"/>
                  <c:y val="7.57824756531449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F0-40C9-8879-20516DB33E9E}"/>
                </c:ext>
              </c:extLst>
            </c:dLbl>
            <c:dLbl>
              <c:idx val="3"/>
              <c:layout>
                <c:manualLayout>
                  <c:x val="-5.5312623031496103E-2"/>
                  <c:y val="9.403235149899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F0-40C9-8879-20516DB33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Hluti 1</c:v>
                </c:pt>
                <c:pt idx="1">
                  <c:v>Hluti 2</c:v>
                </c:pt>
                <c:pt idx="2">
                  <c:v>Hluti 3</c:v>
                </c:pt>
                <c:pt idx="3">
                  <c:v>Hluti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F0-40C9-8879-20516DB33E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D2D2D"/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39695786313857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D2D2D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76-4F3F-87DE-125D15F57F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7136"/>
        <c:axId val="6560480"/>
      </c:barChart>
      <c:catAx>
        <c:axId val="656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0480"/>
        <c:crosses val="autoZero"/>
        <c:auto val="1"/>
        <c:lblAlgn val="ctr"/>
        <c:lblOffset val="100"/>
        <c:noMultiLvlLbl val="0"/>
      </c:catAx>
      <c:valAx>
        <c:axId val="656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6567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</c:legendEntry>
      <c:layout>
        <c:manualLayout>
          <c:xMode val="edge"/>
          <c:yMode val="edge"/>
          <c:x val="0.45222797444316298"/>
          <c:y val="0.94466866995916798"/>
          <c:w val="7.3937433090831506E-2"/>
          <c:h val="5.53313300408323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425077521580361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2D2D2D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Titill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42-40BF-A5C2-CECA4A7D87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Titill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42-40BF-A5C2-CECA4A7D87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Titill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Flokkur 1</c:v>
                </c:pt>
                <c:pt idx="1">
                  <c:v>Flokkur 2</c:v>
                </c:pt>
                <c:pt idx="2">
                  <c:v>Flokkur 3</c:v>
                </c:pt>
                <c:pt idx="3">
                  <c:v>Flokkur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42-40BF-A5C2-CECA4A7D8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777424"/>
        <c:axId val="89866448"/>
      </c:lineChart>
      <c:catAx>
        <c:axId val="8977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866448"/>
        <c:crosses val="autoZero"/>
        <c:auto val="1"/>
        <c:lblAlgn val="ctr"/>
        <c:lblOffset val="100"/>
        <c:noMultiLvlLbl val="0"/>
      </c:catAx>
      <c:valAx>
        <c:axId val="8986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defRPr>
            </a:pPr>
            <a:endParaRPr lang="is-IS"/>
          </a:p>
        </c:txPr>
        <c:crossAx val="8977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79163447534998"/>
          <c:y val="0.94466865860754001"/>
          <c:w val="0.35041661817981901"/>
          <c:h val="5.53313413924602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err="1">
                <a:solidFill>
                  <a:srgbClr val="2D2D2D"/>
                </a:solidFill>
                <a:latin typeface="Arial" charset="0"/>
                <a:ea typeface="Arial" charset="0"/>
                <a:cs typeface="Arial" charset="0"/>
              </a:rPr>
              <a:t>Titill</a:t>
            </a:r>
            <a:endParaRPr lang="en-US" sz="2000" b="1" i="0">
              <a:solidFill>
                <a:srgbClr val="2D2D2D"/>
              </a:solidFill>
              <a:latin typeface="Arial" charset="0"/>
              <a:ea typeface="Arial" charset="0"/>
              <a:cs typeface="Arial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title>
    <c:autoTitleDeleted val="0"/>
    <c:plotArea>
      <c:layout>
        <c:manualLayout>
          <c:layoutTarget val="inner"/>
          <c:xMode val="edge"/>
          <c:yMode val="edge"/>
          <c:x val="0.251888041338583"/>
          <c:y val="0.16064449060996"/>
          <c:w val="0.49622404035433099"/>
          <c:h val="0.744336014743108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Titill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0-40C9-8879-20516DB33E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0-40C9-8879-20516DB33E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F0-40C9-8879-20516DB33E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F0-40C9-8879-20516DB33E9E}"/>
              </c:ext>
            </c:extLst>
          </c:dPt>
          <c:dLbls>
            <c:dLbl>
              <c:idx val="0"/>
              <c:layout>
                <c:manualLayout>
                  <c:x val="3.5090305118110197E-2"/>
                  <c:y val="2.536232619572300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F0-40C9-8879-20516DB33E9E}"/>
                </c:ext>
              </c:extLst>
            </c:dLbl>
            <c:dLbl>
              <c:idx val="1"/>
              <c:layout>
                <c:manualLayout>
                  <c:x val="-4.3295275590551199E-2"/>
                  <c:y val="2.3211981839814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F0-40C9-8879-20516DB33E9E}"/>
                </c:ext>
              </c:extLst>
            </c:dLbl>
            <c:dLbl>
              <c:idx val="2"/>
              <c:layout>
                <c:manualLayout>
                  <c:x val="-4.2038631889763797E-2"/>
                  <c:y val="7.57824756531449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F0-40C9-8879-20516DB33E9E}"/>
                </c:ext>
              </c:extLst>
            </c:dLbl>
            <c:dLbl>
              <c:idx val="3"/>
              <c:layout>
                <c:manualLayout>
                  <c:x val="-5.5312623031496103E-2"/>
                  <c:y val="9.4032351498994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F0-40C9-8879-20516DB33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D2D2D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is-I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Hluti 1</c:v>
                </c:pt>
                <c:pt idx="1">
                  <c:v>Hluti 2</c:v>
                </c:pt>
                <c:pt idx="2">
                  <c:v>Hluti 3</c:v>
                </c:pt>
                <c:pt idx="3">
                  <c:v>Hluti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F0-40C9-8879-20516DB33E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Arial" charset="0"/>
              <a:ea typeface="Arial" charset="0"/>
              <a:cs typeface="Arial" charset="0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8ABCF-51AC-46C5-9D91-048D4F366975}" type="datetimeFigureOut">
              <a:rPr lang="is-IS" smtClean="0"/>
              <a:t>5.11.2019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0DC74-5ED3-425A-8B21-5E7D337DA2B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7844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gjggf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0DC74-5ED3-425A-8B21-5E7D337DA2BE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28205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Greta Text Pro Bold" panose="02000803000000020004" pitchFamily="50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91415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íf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8" name="Chart 7"/>
          <p:cNvGraphicFramePr/>
          <p:nvPr userDrawn="1"/>
        </p:nvGraphicFramePr>
        <p:xfrm>
          <a:off x="2032000" y="11626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61482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4857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286388"/>
            <a:ext cx="7315200" cy="7858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918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636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6497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8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22052"/>
          </a:xfrm>
        </p:spPr>
        <p:txBody>
          <a:bodyPr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55" y="6175006"/>
            <a:ext cx="1600244" cy="41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24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Greta Text Pro Bold" panose="02000803000000020004" pitchFamily="50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652692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13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+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4020813"/>
            <a:ext cx="8859795" cy="1877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 baseline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36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63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3665" y="370702"/>
            <a:ext cx="4382530" cy="6096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55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6153665" y="1165414"/>
          <a:ext cx="4382530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91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5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1613647" y="1165414"/>
          <a:ext cx="8922544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15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79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úl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4" name="Chart 3"/>
          <p:cNvGraphicFramePr/>
          <p:nvPr userDrawn="1"/>
        </p:nvGraphicFramePr>
        <p:xfrm>
          <a:off x="1613647" y="1264024"/>
          <a:ext cx="8922544" cy="487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2954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4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5" name="Chart 4"/>
          <p:cNvGraphicFramePr/>
          <p:nvPr userDrawn="1"/>
        </p:nvGraphicFramePr>
        <p:xfrm>
          <a:off x="1676399" y="1264025"/>
          <a:ext cx="8859791" cy="487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609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íf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8" name="Chart 7"/>
          <p:cNvGraphicFramePr/>
          <p:nvPr userDrawn="1"/>
        </p:nvGraphicFramePr>
        <p:xfrm>
          <a:off x="2032000" y="11626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7539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ær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676400" y="370703"/>
            <a:ext cx="4279558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256637" y="370703"/>
            <a:ext cx="4279558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27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6400" y="370703"/>
            <a:ext cx="8859795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18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54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11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78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4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63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1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+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4020813"/>
            <a:ext cx="8859795" cy="1877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 baseline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9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70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Greta Text Pro Bold" panose="02000803000000020004" pitchFamily="50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286443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89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Source Serif Pro" panose="02040603050405020204" pitchFamily="18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13366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99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+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4020813"/>
            <a:ext cx="8859795" cy="1877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 baseline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75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85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3665" y="370702"/>
            <a:ext cx="4382530" cy="6096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89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6153665" y="1165414"/>
          <a:ext cx="4382530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91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81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1613647" y="1165414"/>
          <a:ext cx="8922544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15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600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úl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4" name="Chart 3"/>
          <p:cNvGraphicFramePr/>
          <p:nvPr userDrawn="1"/>
        </p:nvGraphicFramePr>
        <p:xfrm>
          <a:off x="1613647" y="1264024"/>
          <a:ext cx="8922544" cy="487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0450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5" name="Chart 4"/>
          <p:cNvGraphicFramePr/>
          <p:nvPr userDrawn="1"/>
        </p:nvGraphicFramePr>
        <p:xfrm>
          <a:off x="1676399" y="1264025"/>
          <a:ext cx="8859791" cy="487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2284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íf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8" name="Chart 7"/>
          <p:cNvGraphicFramePr/>
          <p:nvPr userDrawn="1"/>
        </p:nvGraphicFramePr>
        <p:xfrm>
          <a:off x="2032000" y="11626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3363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ynstur+myn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60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6400" y="370703"/>
            <a:ext cx="8859795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63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vær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676400" y="370703"/>
            <a:ext cx="4279558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256637" y="370703"/>
            <a:ext cx="4279558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27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850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214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44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1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3665" y="370702"/>
            <a:ext cx="4382530" cy="6096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4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Greta Text Pro Bold" panose="02000803000000020004" pitchFamily="50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730926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19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69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32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1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112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03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16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62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11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6153665" y="1165414"/>
          <a:ext cx="4382530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91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1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1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2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9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6400" y="370703"/>
            <a:ext cx="8859795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90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20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39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378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64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491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4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 userDrawn="1"/>
        </p:nvGraphicFramePr>
        <p:xfrm>
          <a:off x="1613647" y="1165414"/>
          <a:ext cx="8922544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15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747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064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812320"/>
            <a:ext cx="8859795" cy="781252"/>
          </a:xfrm>
          <a:prstGeom prst="rect">
            <a:avLst/>
          </a:prstGeo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93572"/>
            <a:ext cx="8859795" cy="8562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 b="0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Undirfyrirsögn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77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6400" y="370703"/>
            <a:ext cx="8859795" cy="609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00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638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49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048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171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484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99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nstur+mynd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5" cy="685799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7140129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40129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140129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chemeClr val="bg1"/>
              </a:buClr>
              <a:buSzPct val="100000"/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chemeClr val="bg1"/>
              </a:buClr>
              <a:buFont typeface="Wingdings" charset="2"/>
              <a:buChar char="§"/>
              <a:defRPr sz="2000" b="0" i="0">
                <a:solidFill>
                  <a:schemeClr val="bg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20" y="355051"/>
            <a:ext cx="1662546" cy="3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3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úl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4" name="Chart 3"/>
          <p:cNvGraphicFramePr/>
          <p:nvPr userDrawn="1"/>
        </p:nvGraphicFramePr>
        <p:xfrm>
          <a:off x="1613647" y="1264024"/>
          <a:ext cx="8922544" cy="487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1214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4400" b="0" cap="none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á </a:t>
            </a:r>
            <a:r>
              <a:rPr lang="en-US" dirty="0" err="1"/>
              <a:t>millikafla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Yfirfyrirsögn</a:t>
            </a:r>
            <a:r>
              <a:rPr lang="en-US" dirty="0"/>
              <a:t> á </a:t>
            </a:r>
            <a:r>
              <a:rPr lang="en-US" dirty="0" err="1"/>
              <a:t>millikafla</a:t>
            </a:r>
            <a:r>
              <a:rPr lang="en-US" dirty="0"/>
              <a:t> (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sleppa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2" y="1988800"/>
            <a:ext cx="2543507" cy="66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170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Greta Text Pro Bold" panose="02000803000000020004" pitchFamily="50" charset="0"/>
                <a:ea typeface="Greta Text Pro Bold" panose="02000803000000020004" pitchFamily="50" charset="0"/>
                <a:cs typeface="Times New Roman" charset="0"/>
              </a:defRPr>
            </a:lvl1pPr>
          </a:lstStyle>
          <a:p>
            <a:r>
              <a:rPr lang="en-US" dirty="0" err="1"/>
              <a:t>Fyrirsögn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Texti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016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vitnu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812320"/>
            <a:ext cx="9012195" cy="359926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gradFill flip="none" rotWithShape="1">
                  <a:gsLst>
                    <a:gs pos="0">
                      <a:srgbClr val="21779E">
                        <a:lumMod val="74000"/>
                        <a:lumOff val="26000"/>
                      </a:srgbClr>
                    </a:gs>
                    <a:gs pos="39000">
                      <a:srgbClr val="2E9AB2"/>
                    </a:gs>
                    <a:gs pos="65000">
                      <a:srgbClr val="69B87A"/>
                    </a:gs>
                    <a:gs pos="100000">
                      <a:srgbClr val="5C9E55"/>
                    </a:gs>
                  </a:gsLst>
                  <a:lin ang="2700000" scaled="1"/>
                  <a:tileRect/>
                </a:gradFill>
                <a:latin typeface="Alte DIN 1451 Mittelschrift gep" panose="020B0603020202020204" pitchFamily="34" charset="0"/>
                <a:ea typeface="Source Serif Pro" panose="02040603050405020204" pitchFamily="18" charset="0"/>
                <a:cs typeface="Arial" charset="0"/>
              </a:defRPr>
            </a:lvl1pPr>
          </a:lstStyle>
          <a:p>
            <a:r>
              <a:rPr lang="en-US"/>
              <a:t>„</a:t>
            </a:r>
            <a:r>
              <a:rPr lang="en-US" err="1"/>
              <a:t>Tilvitnun</a:t>
            </a:r>
            <a:r>
              <a:rPr lang="en-US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132981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3335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479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irsögn+texti+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8859795" cy="515244"/>
          </a:xfrm>
          <a:prstGeom prst="rect">
            <a:avLst/>
          </a:prstGeom>
        </p:spPr>
        <p:txBody>
          <a:bodyPr anchor="t" anchorCtr="0"/>
          <a:lstStyle>
            <a:lvl1pPr algn="l">
              <a:defRPr sz="40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563091"/>
            <a:ext cx="8859795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4020813"/>
            <a:ext cx="8859795" cy="18774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 baseline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576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1964720"/>
            <a:ext cx="8859795" cy="393357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92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3665" y="370702"/>
            <a:ext cx="4382530" cy="6096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err="1"/>
              <a:t>Mynd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497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 og 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76400" y="1964720"/>
            <a:ext cx="4279557" cy="317161"/>
          </a:xfrm>
          <a:prstGeom prst="rect">
            <a:avLst/>
          </a:prstGeom>
        </p:spPr>
        <p:txBody>
          <a:bodyPr anchor="t" anchorCtr="0"/>
          <a:lstStyle>
            <a:lvl1pPr algn="l">
              <a:defRPr sz="2400" b="1" i="0">
                <a:solidFill>
                  <a:srgbClr val="2D2D2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charset="0"/>
              </a:defRPr>
            </a:lvl1pPr>
          </a:lstStyle>
          <a:p>
            <a:r>
              <a:rPr lang="en-US" err="1"/>
              <a:t>Millifyrirsögn</a:t>
            </a:r>
            <a:endParaRPr lang="en-US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76400" y="2365382"/>
            <a:ext cx="4279557" cy="1374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D2D2D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Texti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676400" y="3823103"/>
            <a:ext cx="4279557" cy="207518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342900" indent="-342900">
              <a:buClr>
                <a:srgbClr val="21779E"/>
              </a:buClr>
              <a:buSzPct val="100000"/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  <a:lvl2pPr marL="800100" indent="-342900">
              <a:buClr>
                <a:srgbClr val="5C9E55"/>
              </a:buClr>
              <a:buFont typeface="Wingdings" charset="2"/>
              <a:buChar char="§"/>
              <a:defRPr sz="2000" b="0" i="0">
                <a:solidFill>
                  <a:schemeClr val="tx1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2pPr>
            <a:lvl3pPr marL="12573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3pPr>
            <a:lvl4pPr marL="17145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buClr>
                <a:srgbClr val="21779E"/>
              </a:buClr>
              <a:buFont typeface="Wingdings" charset="2"/>
              <a:buChar char="§"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1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  <a:p>
            <a:pPr lvl="2"/>
            <a:r>
              <a:rPr lang="en-US" err="1"/>
              <a:t>Smelltu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að</a:t>
            </a:r>
            <a:r>
              <a:rPr lang="en-US"/>
              <a:t> </a:t>
            </a:r>
            <a:r>
              <a:rPr lang="en-US" err="1"/>
              <a:t>breyta</a:t>
            </a:r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>
            <p:extLst/>
          </p:nvPr>
        </p:nvGraphicFramePr>
        <p:xfrm>
          <a:off x="6153665" y="1165414"/>
          <a:ext cx="4382530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91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1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804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f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 userDrawn="1">
            <p:extLst/>
          </p:nvPr>
        </p:nvGraphicFramePr>
        <p:xfrm>
          <a:off x="1613647" y="1165414"/>
          <a:ext cx="8922544" cy="47328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115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53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7445"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i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217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3937"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2D2D2D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262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úl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4" name="Chart 3"/>
          <p:cNvGraphicFramePr/>
          <p:nvPr userDrawn="1">
            <p:extLst/>
          </p:nvPr>
        </p:nvGraphicFramePr>
        <p:xfrm>
          <a:off x="1613647" y="1264024"/>
          <a:ext cx="8922544" cy="4874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693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5" name="Chart 4"/>
          <p:cNvGraphicFramePr/>
          <p:nvPr userDrawn="1"/>
        </p:nvGraphicFramePr>
        <p:xfrm>
          <a:off x="1676399" y="1264025"/>
          <a:ext cx="8859791" cy="487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86715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ín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5" name="Chart 4"/>
          <p:cNvGraphicFramePr/>
          <p:nvPr userDrawn="1">
            <p:extLst/>
          </p:nvPr>
        </p:nvGraphicFramePr>
        <p:xfrm>
          <a:off x="1676399" y="1264025"/>
          <a:ext cx="8859791" cy="4874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6140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íf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0" y="6303364"/>
            <a:ext cx="2347913" cy="18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21779E"/>
                </a:solidFill>
                <a:latin typeface="Alte DIN 1451 Mittelschrift" panose="020B0603020202020204" pitchFamily="34" charset="0"/>
                <a:ea typeface="Alte DIN 1451 Mittelschrift" panose="020B0603020202020204" pitchFamily="34" charset="0"/>
                <a:cs typeface="Arial" charset="0"/>
              </a:defRPr>
            </a:lvl1pPr>
          </a:lstStyle>
          <a:p>
            <a:pPr lvl="0"/>
            <a:r>
              <a:rPr lang="en-US" err="1"/>
              <a:t>Neðanmálsgrein</a:t>
            </a:r>
            <a:endParaRPr lang="en-US"/>
          </a:p>
        </p:txBody>
      </p:sp>
      <p:graphicFrame>
        <p:nvGraphicFramePr>
          <p:cNvPr id="8" name="Chart 7"/>
          <p:cNvGraphicFramePr/>
          <p:nvPr userDrawn="1">
            <p:extLst/>
          </p:nvPr>
        </p:nvGraphicFramePr>
        <p:xfrm>
          <a:off x="2032000" y="116260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4890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+mj-lt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latin typeface="+mn-lt"/>
                <a:cs typeface="Verdana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478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506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742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271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7232"/>
            <a:ext cx="10972800" cy="6429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43050"/>
            <a:ext cx="5386917" cy="53182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43050"/>
            <a:ext cx="5389033" cy="53182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463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966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7715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28670"/>
            <a:ext cx="4011084" cy="78581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28671"/>
            <a:ext cx="6815667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14489"/>
            <a:ext cx="4011084" cy="4357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8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8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13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2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917" r:id="rId11"/>
    <p:sldLayoutId id="2147483918" r:id="rId12"/>
    <p:sldLayoutId id="2147483920" r:id="rId13"/>
    <p:sldLayoutId id="2147483921" r:id="rId14"/>
    <p:sldLayoutId id="2147483922" r:id="rId15"/>
    <p:sldLayoutId id="2147483923" r:id="rId16"/>
    <p:sldLayoutId id="2147483899" r:id="rId17"/>
    <p:sldLayoutId id="214748390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7DB7F-1375-46C3-84B9-58F7C5117A8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0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4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52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355051"/>
            <a:ext cx="1662546" cy="3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5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ppt undi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57232"/>
            <a:ext cx="10363200" cy="89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1462" y="6215082"/>
            <a:ext cx="215899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6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3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ヒラギノ角ゴ Pro W3" pitchFamily="-106" charset="-128"/>
          <a:cs typeface="Verdana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pitchFamily="-106" charset="-128"/>
          <a:cs typeface="Verdana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pitchFamily="-65" charset="-128"/>
          <a:cs typeface="Verdan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pitchFamily="-65" charset="-128"/>
          <a:cs typeface="Verdan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65" charset="-128"/>
          <a:cs typeface="Verdan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65" charset="-128"/>
          <a:cs typeface="Verdan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ust.is/haf-og-vatn/stjorn-vatnamala/stjornsysla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vatn.is/" TargetMode="Externa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arge body of water&#10;&#10;Description automatically generated">
            <a:extLst>
              <a:ext uri="{FF2B5EF4-FFF2-40B4-BE49-F238E27FC236}">
                <a16:creationId xmlns:a16="http://schemas.microsoft.com/office/drawing/2014/main" id="{DCF06412-1509-48CC-B554-562682E6C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696" b="13957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EEF3B0-2BDD-4B7C-898A-CB6B89102B24}"/>
              </a:ext>
            </a:extLst>
          </p:cNvPr>
          <p:cNvSpPr txBox="1"/>
          <p:nvPr/>
        </p:nvSpPr>
        <p:spPr>
          <a:xfrm>
            <a:off x="225999" y="4889947"/>
            <a:ext cx="7266754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Ráðgjafanefnd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fagstofnana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og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eftirlitsaðila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Kynning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frá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Umhverfisstofnun –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Staða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mála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Aðalbjörg Birna Guttormsdóttir </a:t>
            </a:r>
            <a:r>
              <a:rPr lang="en-US" sz="20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verkefnisstjóri</a:t>
            </a:r>
            <a:r>
              <a:rPr lang="en-US" sz="2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A6BB9E8-C74B-44F6-A1FF-8EF2278B65B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9898602" y="4982384"/>
            <a:ext cx="1942654" cy="77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9679E-4E9D-4751-800B-2B647A193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3996" r="17009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5CDC1-F319-4D1F-BCDE-56D85EA7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sz="4100" dirty="0">
                <a:solidFill>
                  <a:srgbClr val="000000"/>
                </a:solidFill>
              </a:rPr>
              <a:t>Forgangsröðunin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940F3-CE75-41EF-846A-6AF8BFFD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Endurskoðun gerðargreiningarinnar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Kynning á eftir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Endurskoðun á álagsgreiningu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Ný vatnshlot m.t.t. álags frá fráveitu og fiskeldi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Flokkunarkerfið – líffræðilegir og eðlisefnafræðilegir gæðaþættir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Vinna í gangi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Mikið breytt og manngerð vatnshlot – byrjum á vatnsaflsvirkjunum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Kynning á eftir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Vöktunaráætlun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Vinna í gangi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Vöktun forgangsefna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Vinna í gangi  </a:t>
            </a:r>
          </a:p>
          <a:p>
            <a:endParaRPr lang="is-I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72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8C97D5-0961-4A1C-B3DA-75F771719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" b="23583"/>
          <a:stretch/>
        </p:blipFill>
        <p:spPr>
          <a:xfrm>
            <a:off x="5797848" y="688018"/>
            <a:ext cx="6394152" cy="5819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5CDC1-F319-4D1F-BCDE-56D85EA7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88" y="688018"/>
            <a:ext cx="4803636" cy="13116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sz="4100" dirty="0">
                <a:solidFill>
                  <a:srgbClr val="000000"/>
                </a:solidFill>
              </a:rPr>
              <a:t>Forgangsröðunin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940F3-CE75-41EF-846A-6AF8BFFD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026763"/>
            <a:ext cx="4706803" cy="403421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Vaktlisti EU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Vinna í gangi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Undirbúningur fyrir hring 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Setja upp upplýsingakerfið VANN-NETT OG VANNMILJÖ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Kynning á eftir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Höfum verið virk í erlendu samstarfi til að sækja reynslu og þekkingu enda erum við nær 3 hringjum á eftir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Aðgerðaáætlun 2021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Vinna á frumstigi – aðkoma nefndarinnar hvað varðar hugsanlegar aðgerðir og/eða mat á aðgerðum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Vatnaáætlun 2021 og tekur gildi 2022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s-IS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Aðkoma nefndarinnar í tengslum við drög að vatnaáætlun </a:t>
            </a:r>
          </a:p>
        </p:txBody>
      </p:sp>
    </p:spTree>
    <p:extLst>
      <p:ext uri="{BB962C8B-B14F-4D97-AF65-F5344CB8AC3E}">
        <p14:creationId xmlns:p14="http://schemas.microsoft.com/office/powerpoint/2010/main" val="1488507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0BBAD-783D-42CC-905A-84A416189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Næsti hringur – vinnum okkur í haginn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BB4E4-E4FC-4C9E-B738-D799A955F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4983" r="31276" b="2"/>
          <a:stretch/>
        </p:blipFill>
        <p:spPr>
          <a:xfrm>
            <a:off x="233265" y="1199988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3C8B27E-B7E1-496B-9BCA-36290D4B6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3277" y="2421682"/>
            <a:ext cx="5614875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Nokkur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verkefni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í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gangi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til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að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undirbúa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okkur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fyrir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næsta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hring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Grunnvatn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aðferðafræði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varðandi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magnstöðu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kalds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grunnvatns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álag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vegna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vatnstöku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Dreifð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mengun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álag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völdum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landbúnaðar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Árósar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og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strandlón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gerðargreining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og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afmörkun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vatnshlota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Kísilþörungagreiningar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líffræðilegur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gæðaþáttur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Vatnsformfræðilegir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gæðaþættir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hugsanlegir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gæðaþættir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til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að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fylgjast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með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vatnsformfræðilegu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álagi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0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7061D-4DBB-46B9-9CB2-48E4C0E7B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46" y="594274"/>
            <a:ext cx="1338146" cy="5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46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861" y="116633"/>
            <a:ext cx="9223899" cy="1650023"/>
          </a:xfrm>
        </p:spPr>
        <p:txBody>
          <a:bodyPr/>
          <a:lstStyle/>
          <a:p>
            <a:r>
              <a:rPr lang="is-IS" dirty="0"/>
              <a:t>Hvað er eftir í álagsgreiningu og áhættumati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033" y="2259248"/>
            <a:ext cx="9753600" cy="1819680"/>
          </a:xfrm>
        </p:spPr>
        <p:txBody>
          <a:bodyPr/>
          <a:lstStyle/>
          <a:p>
            <a:pPr marL="0" indent="0">
              <a:buNone/>
            </a:pPr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Annars konar álag (s.s. vatnsformfræðilegar breytingar). 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breyting á vatnshæð og rennsli með geymslu eða miðlun vatns (rennslisstýring, stíflur, miðlunar- eða uppistöðulón).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vatnsflutningur eða veiting vatns í nýjan farveg (virkjun, neysluvatnsmiðlun eða áveita).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flóðavarnir eða bakkavarnir (vegir, brýr eða byggð).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breyting á vatnsfarvegi eða botni með efnistöku eða dýpkun. 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breyting á strandlengjum (hafnir, landfyllingar, flóðavarnir, vegir og brýr yfir firði).</a:t>
            </a:r>
          </a:p>
          <a:p>
            <a:pPr lvl="1"/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Breytingar vegna </a:t>
            </a:r>
            <a:r>
              <a:rPr lang="is-I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framræslu</a:t>
            </a:r>
            <a:r>
              <a:rPr lang="is-IS" sz="1800" dirty="0">
                <a:latin typeface="Calibri" panose="020F0502020204030204" pitchFamily="34" charset="0"/>
                <a:cs typeface="Calibri" panose="020F0502020204030204" pitchFamily="34" charset="0"/>
              </a:rPr>
              <a:t> votlendis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9EE5015-9864-43E9-B87D-B6010CBAE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43" b="25342"/>
          <a:stretch/>
        </p:blipFill>
        <p:spPr>
          <a:xfrm>
            <a:off x="0" y="4731798"/>
            <a:ext cx="12191999" cy="2300366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293768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30CF6-ED3A-47A9-AC83-DCC7976A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651453"/>
            <a:ext cx="5120114" cy="1692794"/>
          </a:xfrm>
        </p:spPr>
        <p:txBody>
          <a:bodyPr>
            <a:normAutofit/>
          </a:bodyPr>
          <a:lstStyle/>
          <a:p>
            <a:r>
              <a:rPr lang="is-IS" dirty="0"/>
              <a:t>Vöktun undir stjórn vatnamála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FF8D3-95B9-435E-9C71-8439509E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388767"/>
            <a:ext cx="5120113" cy="346222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endParaRPr lang="is-IS" sz="1100" dirty="0"/>
          </a:p>
          <a:p>
            <a:pPr marL="0" indent="0">
              <a:buNone/>
            </a:pP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Vinna við vöktunaráætlun er í gangi </a:t>
            </a:r>
          </a:p>
          <a:p>
            <a:pPr marL="0" indent="0">
              <a:buNone/>
            </a:pPr>
            <a:endParaRPr lang="is-I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Samræming</a:t>
            </a: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 með annarri vöktun í landinu </a:t>
            </a:r>
          </a:p>
          <a:p>
            <a:pPr marL="0" indent="0">
              <a:buNone/>
            </a:pPr>
            <a:endParaRPr lang="is-I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Sá sem mengar eða leggur álag á </a:t>
            </a:r>
            <a:r>
              <a:rPr lang="is-I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vatnshlotin</a:t>
            </a: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 borgar fyrir vöktun </a:t>
            </a:r>
          </a:p>
          <a:p>
            <a:pPr marL="0" indent="0">
              <a:buNone/>
            </a:pPr>
            <a:endParaRPr lang="is-I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Vöktun verður hluti starfs- eða virkjanaleyfis </a:t>
            </a:r>
          </a:p>
          <a:p>
            <a:pPr marL="0" indent="0">
              <a:buNone/>
            </a:pPr>
            <a:endParaRPr lang="is-I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sz="2000" dirty="0">
                <a:ea typeface="Calibri" panose="020F0502020204030204" pitchFamily="34" charset="0"/>
                <a:cs typeface="Times New Roman" panose="02020603050405020304" pitchFamily="18" charset="0"/>
              </a:rPr>
              <a:t>Endurskoðun á leyfum sem hafa verið gefin út</a:t>
            </a:r>
            <a:endParaRPr lang="is-IS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is-I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s-IS" sz="1100" dirty="0"/>
          </a:p>
          <a:p>
            <a:endParaRPr lang="is-IS" sz="1100" dirty="0"/>
          </a:p>
          <a:p>
            <a:pPr marL="457200" lvl="1" indent="0">
              <a:buNone/>
            </a:pPr>
            <a:endParaRPr lang="is-IS" sz="1100" dirty="0"/>
          </a:p>
          <a:p>
            <a:pPr lvl="1"/>
            <a:endParaRPr lang="is-IS" sz="1100" dirty="0"/>
          </a:p>
          <a:p>
            <a:pPr lvl="1"/>
            <a:endParaRPr lang="is-I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AD842-FA3C-44AE-B0D8-6B452B50A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7" r="3275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D746D0-B907-4864-A20B-AB6994119D6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4227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30F02-7D1D-43DA-86D6-9B4413F38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Aðgerðaáætlun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14C0C-BDB7-49F9-9F08-3577BE98F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013" y="7701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s-IS" dirty="0"/>
              <a:t> </a:t>
            </a:r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r>
              <a:rPr lang="is-IS" sz="2400" dirty="0"/>
              <a:t>Allt vatn skal vera í góðu eða mjög góðu ástandi </a:t>
            </a:r>
          </a:p>
          <a:p>
            <a:pPr marL="0" indent="0">
              <a:buNone/>
            </a:pPr>
            <a:r>
              <a:rPr lang="is-IS" sz="2400" dirty="0"/>
              <a:t>Snýst einnig um að viðhalda góðu ástandi</a:t>
            </a:r>
          </a:p>
          <a:p>
            <a:pPr marL="0" indent="0">
              <a:buNone/>
            </a:pPr>
            <a:r>
              <a:rPr lang="is-IS" sz="2400" dirty="0"/>
              <a:t>Aðgerðir geta verið margvíslegar</a:t>
            </a:r>
          </a:p>
          <a:p>
            <a:pPr marL="0" indent="0">
              <a:buNone/>
            </a:pPr>
            <a:r>
              <a:rPr lang="is-IS" sz="2400" dirty="0"/>
              <a:t>	Vatnatilskipunin rammatilskipun fyrir aðrar tilskipanir</a:t>
            </a:r>
          </a:p>
          <a:p>
            <a:pPr marL="0" indent="0">
              <a:buNone/>
            </a:pPr>
            <a:r>
              <a:rPr lang="is-IS" sz="2400" dirty="0"/>
              <a:t>	Setja fram aðgerðir um það sem vantar  upp í fyrsta hring</a:t>
            </a:r>
          </a:p>
          <a:p>
            <a:pPr marL="0" indent="0">
              <a:buNone/>
            </a:pPr>
            <a:r>
              <a:rPr lang="is-IS" sz="2400" dirty="0"/>
              <a:t>	Fræðsla, samstarf, rannsóknir, upplýsingaöflun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6067E5-9014-416B-98C9-BA697DF401C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140424-FFD8-4521-BBF6-0CECCE06D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2" y="5146159"/>
            <a:ext cx="1111567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15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CDC1-F319-4D1F-BCDE-56D85EA7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7146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dirty="0"/>
              <a:t>Vatnaáætlun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4DB850-BD7D-4B0C-9489-6D8475B5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36" y="1679775"/>
            <a:ext cx="5518951" cy="469439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is-IS" sz="1400" dirty="0">
                <a:cs typeface="Times New Roman" panose="02020603050405020304" pitchFamily="18" charset="0"/>
              </a:rPr>
              <a:t>Umhverfisstofnun vinnur tillögu að vatnaáætlun, aðgerðaáætlun og vöktunaráætlun í samráði við ýmsa aðila t.d. ráðgjafanefndir.  </a:t>
            </a:r>
          </a:p>
          <a:p>
            <a:r>
              <a:rPr lang="is-IS" sz="1400" dirty="0">
                <a:cs typeface="Times New Roman" panose="02020603050405020304" pitchFamily="18" charset="0"/>
              </a:rPr>
              <a:t>Opinberar áætlanir á vegum stjórnvalda, svo sem vegna skipulagsmála, náttúruverndar, orkunýtingar og samgangna, skulu vera í samræmi við þá stefnumörkun um vatnsvernd sem fram kemur í vatnaáætlun. </a:t>
            </a:r>
          </a:p>
          <a:p>
            <a:r>
              <a:rPr lang="is-IS" sz="1400" dirty="0">
                <a:cs typeface="Times New Roman" panose="02020603050405020304" pitchFamily="18" charset="0"/>
              </a:rPr>
              <a:t> Við endurskoðun eða breytingu skipulagsáætlunar sveitarfélags skal, þegar við á, samræma skipulagsáætlunina vatnaáætlun innan sex ára frá staðfestingu vatnaáætlunar.</a:t>
            </a:r>
            <a:br>
              <a:rPr lang="is-IS" sz="1400" dirty="0">
                <a:cs typeface="Times New Roman" panose="02020603050405020304" pitchFamily="18" charset="0"/>
              </a:rPr>
            </a:br>
            <a:r>
              <a:rPr lang="is-IS" sz="1400" dirty="0">
                <a:cs typeface="Times New Roman" panose="02020603050405020304" pitchFamily="18" charset="0"/>
              </a:rPr>
              <a:t>     </a:t>
            </a:r>
          </a:p>
          <a:p>
            <a:r>
              <a:rPr lang="is-IS" sz="1400" dirty="0">
                <a:cs typeface="Times New Roman" panose="02020603050405020304" pitchFamily="18" charset="0"/>
              </a:rPr>
              <a:t>Við afgreiðslu umsóknar um leyfi til nýtingar vatns og við aðra leyfisveitingu til framkvæmda á grundvelli vatnalaga, laga um rannsóknir og nýtingu á auðlindum í jörðu og um leyfi á grundvelli skipulagslaga og laga um mannvirki skal leyfisveitandi tryggja að leyfið sé í samræmi við þá stefnumörkun um vatnsvernd sem fram kemur í vatnaáætlun.</a:t>
            </a:r>
            <a:br>
              <a:rPr lang="is-IS" sz="1400" dirty="0">
                <a:cs typeface="Times New Roman" panose="02020603050405020304" pitchFamily="18" charset="0"/>
              </a:rPr>
            </a:br>
            <a:r>
              <a:rPr lang="is-IS" sz="1400" dirty="0">
                <a:cs typeface="Times New Roman" panose="02020603050405020304" pitchFamily="18" charset="0"/>
              </a:rPr>
              <a:t>  </a:t>
            </a:r>
          </a:p>
          <a:p>
            <a:r>
              <a:rPr lang="is-IS" sz="1400" dirty="0">
                <a:cs typeface="Times New Roman" panose="02020603050405020304" pitchFamily="18" charset="0"/>
              </a:rPr>
              <a:t>Ef niðurstöður vöktunar eða önnur gögn sýna fram á að umhverfismarkmið í vatnaáætlun nást ekki skal, ef unnt er, gera ráðstafanir til að bæta ástand vatnshlots. Viðkomandi leyfisveitandi skal þá endurskoða útgefið leyfi, þegar við á, í því skyni að umhverfismarkmiðum verði náð</a:t>
            </a:r>
            <a:r>
              <a:rPr lang="is-I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7E397-5E89-41C0-888C-7679CDD3F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8" r="1" b="1012"/>
          <a:stretch/>
        </p:blipFill>
        <p:spPr>
          <a:xfrm>
            <a:off x="6777807" y="1301807"/>
            <a:ext cx="5257800" cy="4623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3B394B-FBF5-4C9C-9465-8B329A451D2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is-I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6C3BE-9C2C-46B1-B1DD-1E9E3767C5E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is-I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F748B-7B9F-487A-9CD3-EE086B104FB8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63290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B0BF6FC-CE17-49A7-93D2-C240AF998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 r="-2" b="-2"/>
          <a:stretch/>
        </p:blipFill>
        <p:spPr bwMode="auto">
          <a:xfrm>
            <a:off x="6791417" y="0"/>
            <a:ext cx="533813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89228C-4FE4-455E-BBF4-1BD03ACD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48" y="327928"/>
            <a:ext cx="4803636" cy="1311664"/>
          </a:xfrm>
        </p:spPr>
        <p:txBody>
          <a:bodyPr>
            <a:normAutofit/>
          </a:bodyPr>
          <a:lstStyle/>
          <a:p>
            <a:r>
              <a:rPr lang="is-IS" sz="3700" dirty="0">
                <a:solidFill>
                  <a:srgbClr val="000000"/>
                </a:solidFill>
              </a:rPr>
              <a:t>Starfshættir og verklag ráðgjafanefnda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10F9-E4AB-45F9-BA6E-A8F737FAE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2"/>
            <a:ext cx="5844378" cy="4430499"/>
          </a:xfrm>
        </p:spPr>
        <p:txBody>
          <a:bodyPr anchor="ctr"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Verkefni: 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Veita ráðgjöf til Umhverfisstofnunar og vatnaráðs um atriði skv. lögum um stjórn vatnamála</a:t>
            </a:r>
            <a:r>
              <a:rPr 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​</a:t>
            </a:r>
          </a:p>
          <a:p>
            <a:pPr marL="0" indent="0" fontAlgn="base">
              <a:buNone/>
            </a:pPr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Skipulag: 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Kjósa sér formann og varaformann​ (í lok fundar, aðrir en nefndarmenn víkja af fundi)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Í vatnasvæðanefnd skal einnig vera einn fulltrúi frá ráðgjafarnefnd fagstofnana og eftirlitsaðila og einn fulltrúi frá ráðgjafar­nefnd hagsmunaaðila (fjórar vatnasvæðanefndir).</a:t>
            </a:r>
          </a:p>
          <a:p>
            <a:pPr marL="0" indent="0" fontAlgn="base">
              <a:buNone/>
            </a:pPr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Framkvæmd: 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Umhverfisstofnun leggur til starfsmann til að hafa umsjón með starfi hvorrar nefndar fyrir sig​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Verkefni hans snúa fyrst og fremst að umsýslu vegna funda. Ekki er t.d. gert ráð fyrir að hann beri ábyrgð á umsögnum eða slíku á vegum nefndanna</a:t>
            </a:r>
            <a:r>
              <a:rPr 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​</a:t>
            </a:r>
          </a:p>
          <a:p>
            <a:pPr marL="0" indent="0" fontAlgn="base">
              <a:buNone/>
            </a:pPr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Að öðru leyti þurfa nefndirnar að móta sér vinnufyrirkomulag</a:t>
            </a:r>
            <a:r>
              <a:rPr lang="is-IS" sz="1800" dirty="0">
                <a:solidFill>
                  <a:srgbClr val="000000"/>
                </a:solidFill>
              </a:rPr>
              <a:t>​</a:t>
            </a:r>
          </a:p>
          <a:p>
            <a:pPr marL="0" indent="0" fontAlgn="base">
              <a:buNone/>
            </a:pPr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Tíðni funda</a:t>
            </a:r>
            <a:r>
              <a:rPr 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​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Eftir þörfum. Formaður boðar fundi. Einn fundur á ári er lágmark. </a:t>
            </a:r>
            <a:r>
              <a:rPr 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​</a:t>
            </a:r>
          </a:p>
          <a:p>
            <a:pPr lvl="1"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Fundaáætlun. Nefndirnar setji sér einnig verklag um hvernig skal standa að öðum fundum en þeim sem eru fyrir fram ákveðnir</a:t>
            </a:r>
            <a:r>
              <a:rPr lang="en-U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​.</a:t>
            </a:r>
          </a:p>
          <a:p>
            <a:pPr marL="457200" lvl="1" indent="0" fontAlgn="base">
              <a:buNone/>
            </a:pPr>
            <a:endParaRPr lang="en-US" sz="18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fontAlgn="base"/>
            <a:r>
              <a:rPr lang="is-IS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Setja má á fót undirhópa sem starfa á milli funda​</a:t>
            </a:r>
          </a:p>
          <a:p>
            <a:pPr marL="0" indent="0" fontAlgn="base">
              <a:buNone/>
            </a:pPr>
            <a:endParaRPr lang="is-IS" sz="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s-I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17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7C7AE738-A6B4-426E-947C-55C02940D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 r="-2" b="-2"/>
          <a:stretch/>
        </p:blipFill>
        <p:spPr bwMode="auto">
          <a:xfrm>
            <a:off x="5797543" y="-137008"/>
            <a:ext cx="6394152" cy="699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5D4BF3-9A22-41FC-8F2A-2847E9A2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is-IS" dirty="0">
                <a:solidFill>
                  <a:srgbClr val="000000"/>
                </a:solidFill>
              </a:rPr>
              <a:t>Hugarflæði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DE4B3-7D8B-4E1A-B36B-1A0191CF6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196445"/>
            <a:ext cx="4706803" cy="3864528"/>
          </a:xfrm>
        </p:spPr>
        <p:txBody>
          <a:bodyPr anchor="ctr">
            <a:normAutofit fontScale="92500" lnSpcReduction="10000"/>
          </a:bodyPr>
          <a:lstStyle/>
          <a:p>
            <a:endParaRPr lang="is-IS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s-IS" sz="1600" dirty="0">
                <a:solidFill>
                  <a:srgbClr val="000000"/>
                </a:solidFill>
              </a:rPr>
              <a:t>Hugsanlega er til bóta að koma á sérstökum fundum Umhverfisstofnunar og formanna – við leggjum það til! </a:t>
            </a:r>
          </a:p>
          <a:p>
            <a:endParaRPr lang="is-I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s-IS" sz="1600" dirty="0">
                <a:solidFill>
                  <a:srgbClr val="000000"/>
                </a:solidFill>
              </a:rPr>
              <a:t>Nefndirnar eiga ekki að búa til verkefni, eftir aðkomu nefndanna verður kallað í afmörkuðum verkefnum. </a:t>
            </a:r>
          </a:p>
          <a:p>
            <a:pPr marL="0" indent="0">
              <a:buNone/>
            </a:pPr>
            <a:r>
              <a:rPr lang="is-IS" sz="1600" dirty="0">
                <a:solidFill>
                  <a:srgbClr val="000000"/>
                </a:solidFill>
              </a:rPr>
              <a:t>Formenn ákveði svo hvenær tímabært sé að kalla nefndina saman til að fjalla um tiltekna áætlun​. </a:t>
            </a:r>
          </a:p>
          <a:p>
            <a:pPr marL="0" indent="0">
              <a:buNone/>
            </a:pPr>
            <a:endParaRPr lang="is-I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s-IS" sz="1600" dirty="0">
                <a:solidFill>
                  <a:srgbClr val="000000"/>
                </a:solidFill>
              </a:rPr>
              <a:t>Ef nefndarmenn vilja koma á framfæri hugmyndum/athugasemdum/hverju sem er, þá tökum við því fagnandi. </a:t>
            </a:r>
          </a:p>
          <a:p>
            <a:pPr marL="0" indent="0">
              <a:buNone/>
            </a:pPr>
            <a:endParaRPr lang="is-I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s-IS" sz="1600" dirty="0">
                <a:solidFill>
                  <a:srgbClr val="000000"/>
                </a:solidFill>
              </a:rPr>
              <a:t>Heimasíða Umhverfisstofnunar </a:t>
            </a:r>
            <a:r>
              <a:rPr lang="is-IS" sz="1600" dirty="0">
                <a:hlinkClick r:id="rId4"/>
              </a:rPr>
              <a:t>https://ust.is/haf-og-vatn/stjorn-vatnamala/stjornsysla/</a:t>
            </a:r>
            <a:endParaRPr lang="is-IS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s-IS" sz="1600" dirty="0">
              <a:solidFill>
                <a:srgbClr val="000000"/>
              </a:solidFill>
            </a:endParaRPr>
          </a:p>
        </p:txBody>
      </p:sp>
      <p:sp>
        <p:nvSpPr>
          <p:cNvPr id="4" name="AutoShape 2" descr="Image result for cooperation images">
            <a:extLst>
              <a:ext uri="{FF2B5EF4-FFF2-40B4-BE49-F238E27FC236}">
                <a16:creationId xmlns:a16="http://schemas.microsoft.com/office/drawing/2014/main" id="{EB373E37-EEA4-4B72-A3B3-036E0E61C3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5" name="AutoShape 4" descr="Image result for cooperation images">
            <a:extLst>
              <a:ext uri="{FF2B5EF4-FFF2-40B4-BE49-F238E27FC236}">
                <a16:creationId xmlns:a16="http://schemas.microsoft.com/office/drawing/2014/main" id="{700C5E67-373C-45CE-899B-56AEF5387B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7" name="AutoShape 6" descr="Teamwork design over white background, vector illustration">
            <a:extLst>
              <a:ext uri="{FF2B5EF4-FFF2-40B4-BE49-F238E27FC236}">
                <a16:creationId xmlns:a16="http://schemas.microsoft.com/office/drawing/2014/main" id="{0B5FB404-3F86-4C76-90F4-D39E2C91EB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76528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CDC1-F319-4D1F-BCDE-56D85EA7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34" y="707040"/>
            <a:ext cx="4803636" cy="94864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dirty="0">
                <a:solidFill>
                  <a:srgbClr val="000000"/>
                </a:solidFill>
              </a:rPr>
              <a:t>YFIRLIT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940F3-CE75-41EF-846A-6AF8BFFD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334" y="1411550"/>
            <a:ext cx="4706803" cy="529553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is-IS" sz="1800" dirty="0"/>
              <a:t>Almennt um stjórn vatnamála – Umhverfisstofnun (20 mín) – UAR </a:t>
            </a:r>
          </a:p>
          <a:p>
            <a:pPr lvl="0"/>
            <a:r>
              <a:rPr lang="is-IS" sz="1800" dirty="0"/>
              <a:t>Gerðargreining </a:t>
            </a:r>
            <a:r>
              <a:rPr lang="is-IS" sz="1800" dirty="0" err="1"/>
              <a:t>vatnshlota</a:t>
            </a:r>
            <a:r>
              <a:rPr lang="is-IS" sz="1800" dirty="0"/>
              <a:t> – Hafrannsóknastofnun (20 mín)  </a:t>
            </a:r>
          </a:p>
          <a:p>
            <a:pPr lvl="0"/>
            <a:r>
              <a:rPr lang="is-IS" sz="1800" dirty="0"/>
              <a:t>Vinnan við mikið breytt og manngerð vatnshlot – Umhverfisstofnun (20 mín) </a:t>
            </a:r>
          </a:p>
          <a:p>
            <a:pPr lvl="0"/>
            <a:r>
              <a:rPr lang="is-IS" sz="1800" dirty="0"/>
              <a:t>Upplýsingakerfi stjórnar vatnamála – Veðurstofan (20 mín) </a:t>
            </a:r>
          </a:p>
          <a:p>
            <a:pPr lvl="0"/>
            <a:r>
              <a:rPr lang="is-IS" sz="1800" dirty="0"/>
              <a:t>Tími fyrir nefndina að kjósa formann og varaformann og umræður  </a:t>
            </a:r>
          </a:p>
          <a:p>
            <a:pPr marL="0" indent="0">
              <a:buNone/>
            </a:pPr>
            <a:endParaRPr lang="is-IS" sz="17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s-IS" sz="1700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B394B-FBF5-4C9C-9465-8B329A451D2E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6C3BE-9C2C-46B1-B1DD-1E9E3767C5E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DCD393-7B21-4236-A12A-12C13C40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03" y="1178371"/>
            <a:ext cx="6131866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675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CE7CE4-01C3-4232-BB61-394EB008B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065" r="-2" b="839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5CDC1-F319-4D1F-BCDE-56D85EA7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80" y="797027"/>
            <a:ext cx="4803636" cy="9607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dirty="0">
                <a:solidFill>
                  <a:srgbClr val="000000"/>
                </a:solidFill>
              </a:rPr>
              <a:t>Almennt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940F3-CE75-41EF-846A-6AF8BFFD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912690"/>
            <a:ext cx="4706803" cy="414828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s-IS" sz="17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Lög nr. 36/2011 um stjórn vatnamála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Langt hlé í innleiðingu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Mikil vinna farið í að koma málaflokknum aftur af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Umhverfisstofnun leiðir innleiðinguna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s-I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Vinnur þétt með samstarfsstofnunum</a:t>
            </a:r>
          </a:p>
          <a:p>
            <a:endParaRPr lang="is-I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6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1EBE6-6698-4368-A85D-72F2BB3D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1" y="669176"/>
            <a:ext cx="5120114" cy="1692794"/>
          </a:xfrm>
        </p:spPr>
        <p:txBody>
          <a:bodyPr>
            <a:normAutofit/>
          </a:bodyPr>
          <a:lstStyle/>
          <a:p>
            <a:r>
              <a:rPr lang="is-IS" dirty="0"/>
              <a:t>Samstarf og samráð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9B1AA-2D31-43E5-8DC6-A52175979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254928"/>
            <a:ext cx="5120113" cy="3782334"/>
          </a:xfrm>
        </p:spPr>
        <p:txBody>
          <a:bodyPr>
            <a:normAutofit/>
          </a:bodyPr>
          <a:lstStyle/>
          <a:p>
            <a:pPr marL="285750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Veðurstofa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Íslands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Hafrannsóknastofnun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Náttúrufræðistofnun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Orkustofnun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Samningar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við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rannsóknarstofnanir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Sameiginleg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tímalína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afurða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Afurðirnar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farnar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skila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buNone/>
            </a:pPr>
            <a:endParaRPr lang="is-I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is-I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Samráð og samvinna með hinum ýmsu nefndum og ráðum s.s. ráðgjafanefndum, vatnasvæðanefndum, vatnaráði, heilbrigðisnefndum og almenningi. </a:t>
            </a:r>
          </a:p>
          <a:p>
            <a:pPr lvl="1"/>
            <a:endParaRPr lang="is-IS" sz="1500" dirty="0"/>
          </a:p>
          <a:p>
            <a:pPr marL="457200" lvl="1" indent="0">
              <a:buNone/>
            </a:pPr>
            <a:endParaRPr lang="is-IS" sz="15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6A3EA07-A3EF-42BE-AC04-08CD81973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596"/>
            <a:ext cx="5710334" cy="631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05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648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B9CE9-5632-4550-B730-A95272C03668}"/>
              </a:ext>
            </a:extLst>
          </p:cNvPr>
          <p:cNvSpPr txBox="1"/>
          <p:nvPr/>
        </p:nvSpPr>
        <p:spPr>
          <a:xfrm>
            <a:off x="417250" y="1828800"/>
            <a:ext cx="3089430" cy="295483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Vatnaumdæmi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Vatnasvæði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t="3737" b="3737"/>
          <a:stretch>
            <a:fillRect/>
          </a:stretch>
        </p:blipFill>
        <p:spPr>
          <a:xfrm>
            <a:off x="4043947" y="961812"/>
            <a:ext cx="7177505" cy="5288068"/>
          </a:xfrm>
          <a:prstGeom prst="rect">
            <a:avLst/>
          </a:prstGeom>
        </p:spPr>
      </p:pic>
      <p:sp>
        <p:nvSpPr>
          <p:cNvPr id="2" name="AutoShape 2" descr="https://www.ust.is/library/Myndir/Einstaklingar/Vatnsgaedi/Vatnatilskipunin/vatnasvaedi_island_20111110_small.jpg">
            <a:extLst>
              <a:ext uri="{FF2B5EF4-FFF2-40B4-BE49-F238E27FC236}">
                <a16:creationId xmlns:a16="http://schemas.microsoft.com/office/drawing/2014/main" id="{B83EBF2F-D7E0-4480-B311-3EE1D24922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sp>
        <p:nvSpPr>
          <p:cNvPr id="4" name="AutoShape 4" descr="https://www.ust.is/library/Myndir/Einstaklingar/Vatnsgaedi/Vatnatilskipunin/vatnasvaedi_island_20111110_small.jpg">
            <a:extLst>
              <a:ext uri="{FF2B5EF4-FFF2-40B4-BE49-F238E27FC236}">
                <a16:creationId xmlns:a16="http://schemas.microsoft.com/office/drawing/2014/main" id="{46D61EE8-130A-4E20-B005-D5862E4778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2978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507BD-10DE-48E6-B5F1-17BCC63C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is-IS">
                <a:solidFill>
                  <a:schemeClr val="accent1"/>
                </a:solidFill>
              </a:rPr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F44B3-6265-4376-B645-6679764E5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s-IS" sz="2400"/>
          </a:p>
          <a:p>
            <a:pPr marL="0" indent="0">
              <a:buNone/>
            </a:pPr>
            <a:endParaRPr lang="is-IS" sz="2400"/>
          </a:p>
          <a:p>
            <a:pPr marL="0" indent="0">
              <a:buNone/>
            </a:pPr>
            <a:r>
              <a:rPr lang="is-IS" sz="2400" b="1"/>
              <a:t>Deliniation of water bodies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BCE3A7-AB67-4DA9-B1D8-443F8486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E4C73C-4E13-4A55-BF9B-36B68B9E067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A97A81-B013-4514-B336-E05EFC93A177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08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8DCBC-E101-4E02-94BD-A2A3D838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300"/>
            <a:ext cx="10515600" cy="1325563"/>
          </a:xfrm>
        </p:spPr>
        <p:txBody>
          <a:bodyPr/>
          <a:lstStyle/>
          <a:p>
            <a:r>
              <a:rPr lang="pt-BR" dirty="0"/>
              <a:t>Dæmi um álag á vatn og áhrif​</a:t>
            </a:r>
            <a:endParaRPr lang="is-I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CAA5CC-04E7-4AC3-968D-2137D14BF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77863"/>
            <a:ext cx="10515600" cy="42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7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9236-7C9A-4364-93A7-970052F3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037"/>
            <a:ext cx="10515600" cy="1325563"/>
          </a:xfrm>
        </p:spPr>
        <p:txBody>
          <a:bodyPr/>
          <a:lstStyle/>
          <a:p>
            <a:r>
              <a:rPr lang="is-IS" dirty="0"/>
              <a:t>Flokkun á ástandi </a:t>
            </a:r>
            <a:r>
              <a:rPr lang="is-IS" dirty="0" err="1"/>
              <a:t>vatnshlota</a:t>
            </a:r>
            <a:r>
              <a:rPr lang="is-IS" dirty="0"/>
              <a:t>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F206B83-AEC0-49CD-B8AD-537723481D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92" y="1825625"/>
            <a:ext cx="734641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21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D8E9F-6E5B-4F69-8A8A-E188DDA4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8190"/>
            <a:ext cx="10515600" cy="1325563"/>
          </a:xfrm>
        </p:spPr>
        <p:txBody>
          <a:bodyPr/>
          <a:lstStyle/>
          <a:p>
            <a:r>
              <a:rPr lang="is-IS" dirty="0"/>
              <a:t>Upplýsingar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40118-85CD-4425-96FF-9ACDDFFF1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40" y="190375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 Hægt að fara inn á </a:t>
            </a: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www.vatn.is</a:t>
            </a: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is-I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Upplýsingar til almennings </a:t>
            </a:r>
          </a:p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Álagsgreining </a:t>
            </a:r>
          </a:p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Vöktun</a:t>
            </a:r>
          </a:p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Vatnaáætlun</a:t>
            </a:r>
          </a:p>
          <a:p>
            <a:pPr marL="0" indent="0">
              <a:buNone/>
            </a:pPr>
            <a:r>
              <a:rPr lang="is-IS" dirty="0">
                <a:solidFill>
                  <a:srgbClr val="000000"/>
                </a:solidFill>
                <a:latin typeface="Times New Roman" panose="02020603050405020304" pitchFamily="18" charset="0"/>
              </a:rPr>
              <a:t>Skýrslur </a:t>
            </a:r>
            <a:endParaRPr lang="is-I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8662C11-EB4A-4B13-BB96-FB1F53119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28" y="1738853"/>
            <a:ext cx="53721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8523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ST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467DAF"/>
      </a:accent1>
      <a:accent2>
        <a:srgbClr val="78A050"/>
      </a:accent2>
      <a:accent3>
        <a:srgbClr val="A2D6FF"/>
      </a:accent3>
      <a:accent4>
        <a:srgbClr val="68ADE4"/>
      </a:accent4>
      <a:accent5>
        <a:srgbClr val="4F8DC5"/>
      </a:accent5>
      <a:accent6>
        <a:srgbClr val="94C465"/>
      </a:accent6>
      <a:hlink>
        <a:srgbClr val="467DAF"/>
      </a:hlink>
      <a:folHlink>
        <a:srgbClr val="5AA1E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UST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467DAF"/>
      </a:accent1>
      <a:accent2>
        <a:srgbClr val="78A050"/>
      </a:accent2>
      <a:accent3>
        <a:srgbClr val="A2D6FF"/>
      </a:accent3>
      <a:accent4>
        <a:srgbClr val="68ADE4"/>
      </a:accent4>
      <a:accent5>
        <a:srgbClr val="4F8DC5"/>
      </a:accent5>
      <a:accent6>
        <a:srgbClr val="94C465"/>
      </a:accent6>
      <a:hlink>
        <a:srgbClr val="467DAF"/>
      </a:hlink>
      <a:folHlink>
        <a:srgbClr val="5AA1E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UST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467DAF"/>
      </a:accent1>
      <a:accent2>
        <a:srgbClr val="78A050"/>
      </a:accent2>
      <a:accent3>
        <a:srgbClr val="A2D6FF"/>
      </a:accent3>
      <a:accent4>
        <a:srgbClr val="68ADE4"/>
      </a:accent4>
      <a:accent5>
        <a:srgbClr val="4F8DC5"/>
      </a:accent5>
      <a:accent6>
        <a:srgbClr val="94C465"/>
      </a:accent6>
      <a:hlink>
        <a:srgbClr val="467DAF"/>
      </a:hlink>
      <a:folHlink>
        <a:srgbClr val="5AA1E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UST">
      <a:dk1>
        <a:srgbClr val="2C2C2C"/>
      </a:dk1>
      <a:lt1>
        <a:srgbClr val="FFFFFF"/>
      </a:lt1>
      <a:dk2>
        <a:srgbClr val="44546A"/>
      </a:dk2>
      <a:lt2>
        <a:srgbClr val="E7E6E6"/>
      </a:lt2>
      <a:accent1>
        <a:srgbClr val="467DAF"/>
      </a:accent1>
      <a:accent2>
        <a:srgbClr val="78A050"/>
      </a:accent2>
      <a:accent3>
        <a:srgbClr val="A2D6FF"/>
      </a:accent3>
      <a:accent4>
        <a:srgbClr val="68ADE4"/>
      </a:accent4>
      <a:accent5>
        <a:srgbClr val="4F8DC5"/>
      </a:accent5>
      <a:accent6>
        <a:srgbClr val="94C465"/>
      </a:accent6>
      <a:hlink>
        <a:srgbClr val="467DAF"/>
      </a:hlink>
      <a:folHlink>
        <a:srgbClr val="5AA1E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Umhverfisstofnun">
  <a:themeElements>
    <a:clrScheme name="Umhverfisstofnun">
      <a:dk1>
        <a:sysClr val="windowText" lastClr="000000"/>
      </a:dk1>
      <a:lt1>
        <a:sysClr val="window" lastClr="FFFFFF"/>
      </a:lt1>
      <a:dk2>
        <a:srgbClr val="332200"/>
      </a:dk2>
      <a:lt2>
        <a:srgbClr val="F9FDC3"/>
      </a:lt2>
      <a:accent1>
        <a:srgbClr val="39B54A"/>
      </a:accent1>
      <a:accent2>
        <a:srgbClr val="0083CA"/>
      </a:accent2>
      <a:accent3>
        <a:srgbClr val="4F6228"/>
      </a:accent3>
      <a:accent4>
        <a:srgbClr val="5F497A"/>
      </a:accent4>
      <a:accent5>
        <a:srgbClr val="953734"/>
      </a:accent5>
      <a:accent6>
        <a:srgbClr val="E36C09"/>
      </a:accent6>
      <a:hlink>
        <a:srgbClr val="C96411"/>
      </a:hlink>
      <a:folHlink>
        <a:srgbClr val="7500C4"/>
      </a:folHlink>
    </a:clrScheme>
    <a:fontScheme name="Umhverfisstofnun">
      <a:majorFont>
        <a:latin typeface="Kozuka Gothic Pro B"/>
        <a:ea typeface=""/>
        <a:cs typeface=""/>
      </a:majorFont>
      <a:minorFont>
        <a:latin typeface="Kozuka Gothic Pro L"/>
        <a:ea typeface=""/>
        <a:cs typeface="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BE25072F99044EBC131860CAB27F7F" ma:contentTypeVersion="10" ma:contentTypeDescription="Create a new document." ma:contentTypeScope="" ma:versionID="374a0e1ab49eaad41a6f48b980c2798b">
  <xsd:schema xmlns:xsd="http://www.w3.org/2001/XMLSchema" xmlns:xs="http://www.w3.org/2001/XMLSchema" xmlns:p="http://schemas.microsoft.com/office/2006/metadata/properties" xmlns:ns2="1fdcc1a0-e9f9-4b9b-b451-4e4cf08216c8" xmlns:ns3="a44b1001-0093-4bef-a1ac-724a218b5ad2" targetNamespace="http://schemas.microsoft.com/office/2006/metadata/properties" ma:root="true" ma:fieldsID="fec662237d09a44630e23d49bd567a64" ns2:_="" ns3:_="">
    <xsd:import namespace="1fdcc1a0-e9f9-4b9b-b451-4e4cf08216c8"/>
    <xsd:import namespace="a44b1001-0093-4bef-a1ac-724a218b5ad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dcc1a0-e9f9-4b9b-b451-4e4cf08216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4b1001-0093-4bef-a1ac-724a218b5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29B314-1B01-4B35-803D-A9EB70FC81C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fdcc1a0-e9f9-4b9b-b451-4e4cf08216c8"/>
    <ds:schemaRef ds:uri="http://purl.org/dc/elements/1.1/"/>
    <ds:schemaRef ds:uri="http://schemas.microsoft.com/office/2006/metadata/properties"/>
    <ds:schemaRef ds:uri="http://schemas.microsoft.com/office/infopath/2007/PartnerControls"/>
    <ds:schemaRef ds:uri="a44b1001-0093-4bef-a1ac-724a218b5a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C790D11-DC0F-49C5-8EB8-24B7CE4E74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dcc1a0-e9f9-4b9b-b451-4e4cf08216c8"/>
    <ds:schemaRef ds:uri="a44b1001-0093-4bef-a1ac-724a218b5a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D7CE94-D0AA-462D-870B-7C0A01E1DF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4129</TotalTime>
  <Words>523</Words>
  <Application>Microsoft Office PowerPoint</Application>
  <PresentationFormat>Widescreen</PresentationFormat>
  <Paragraphs>145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Alte DIN 1451 Mittelschrift</vt:lpstr>
      <vt:lpstr>Alte DIN 1451 Mittelschrift gep</vt:lpstr>
      <vt:lpstr>Arial</vt:lpstr>
      <vt:lpstr>Calibri</vt:lpstr>
      <vt:lpstr>Calibri Light</vt:lpstr>
      <vt:lpstr>Greta Text Pro Bold</vt:lpstr>
      <vt:lpstr>Kozuka Gothic Pro B</vt:lpstr>
      <vt:lpstr>Kozuka Gothic Pro L</vt:lpstr>
      <vt:lpstr>Source Serif Pro</vt:lpstr>
      <vt:lpstr>Times New Roman</vt:lpstr>
      <vt:lpstr>Wingdings</vt:lpstr>
      <vt:lpstr>Custom Design</vt:lpstr>
      <vt:lpstr>3_Custom Design</vt:lpstr>
      <vt:lpstr>2_Custom Design</vt:lpstr>
      <vt:lpstr>1_Custom Design</vt:lpstr>
      <vt:lpstr>2_Office Theme</vt:lpstr>
      <vt:lpstr>4_Custom Design</vt:lpstr>
      <vt:lpstr>5_Custom Design</vt:lpstr>
      <vt:lpstr>6_Custom Design</vt:lpstr>
      <vt:lpstr>Umhverfisstofnun</vt:lpstr>
      <vt:lpstr>PowerPoint Presentation</vt:lpstr>
      <vt:lpstr>YFIRLIT </vt:lpstr>
      <vt:lpstr>Almennt</vt:lpstr>
      <vt:lpstr>Samstarf og samráð</vt:lpstr>
      <vt:lpstr>PowerPoint Presentation</vt:lpstr>
      <vt:lpstr>Day 1</vt:lpstr>
      <vt:lpstr>Dæmi um álag á vatn og áhrif​</vt:lpstr>
      <vt:lpstr>Flokkun á ástandi vatnshlota </vt:lpstr>
      <vt:lpstr>Upplýsingar </vt:lpstr>
      <vt:lpstr>Forgangsröðunin </vt:lpstr>
      <vt:lpstr>Forgangsröðunin </vt:lpstr>
      <vt:lpstr>Næsti hringur – vinnum okkur í haginn </vt:lpstr>
      <vt:lpstr>Hvað er eftir í álagsgreiningu og áhættumati</vt:lpstr>
      <vt:lpstr>Vöktun undir stjórn vatnamála </vt:lpstr>
      <vt:lpstr>Aðgerðaáætlun </vt:lpstr>
      <vt:lpstr>Vatnaáætlun </vt:lpstr>
      <vt:lpstr>Starfshættir og verklag ráðgjafanefnda</vt:lpstr>
      <vt:lpstr>Hugarflæði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Aðalbjörg B. Guttormsdóttir</dc:creator>
  <cp:lastModifiedBy>Aðalbjörg B. Guttormsdóttir</cp:lastModifiedBy>
  <cp:revision>1</cp:revision>
  <dcterms:created xsi:type="dcterms:W3CDTF">2019-10-14T15:37:00Z</dcterms:created>
  <dcterms:modified xsi:type="dcterms:W3CDTF">2019-11-05T13:17:34Z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0x01010076BE25072F99044EBC131860CAB27F7F</vt:lpwstr>
  </property>
</Properties>
</file>