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5" r:id="rId2"/>
    <p:sldId id="256" r:id="rId3"/>
    <p:sldId id="277" r:id="rId4"/>
    <p:sldId id="278" r:id="rId5"/>
    <p:sldId id="279" r:id="rId6"/>
    <p:sldId id="276" r:id="rId7"/>
    <p:sldId id="259" r:id="rId8"/>
    <p:sldId id="265" r:id="rId9"/>
    <p:sldId id="272" r:id="rId10"/>
    <p:sldId id="273" r:id="rId11"/>
    <p:sldId id="264" r:id="rId12"/>
    <p:sldId id="268" r:id="rId13"/>
    <p:sldId id="271" r:id="rId14"/>
    <p:sldId id="274" r:id="rId15"/>
  </p:sldIdLst>
  <p:sldSz cx="9144000" cy="6858000" type="screen4x3"/>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1" autoAdjust="0"/>
    <p:restoredTop sz="66858" autoAdjust="0"/>
  </p:normalViewPr>
  <p:slideViewPr>
    <p:cSldViewPr snapToObjects="1" showGuides="1">
      <p:cViewPr varScale="1">
        <p:scale>
          <a:sx n="78" d="100"/>
          <a:sy n="78" d="100"/>
        </p:scale>
        <p:origin x="256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44BF3-3DE7-4408-B258-053F329EF69C}" type="datetimeFigureOut">
              <a:rPr lang="is-IS" smtClean="0"/>
              <a:t>24.4.2015</a:t>
            </a:fld>
            <a:endParaRPr lang="is-I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7C1170-22D8-4535-B0D6-36809926639F}" type="slidenum">
              <a:rPr lang="is-IS" smtClean="0"/>
              <a:t>‹#›</a:t>
            </a:fld>
            <a:endParaRPr lang="is-IS"/>
          </a:p>
        </p:txBody>
      </p:sp>
    </p:spTree>
    <p:extLst>
      <p:ext uri="{BB962C8B-B14F-4D97-AF65-F5344CB8AC3E}">
        <p14:creationId xmlns:p14="http://schemas.microsoft.com/office/powerpoint/2010/main" val="3943667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CE7C1170-22D8-4535-B0D6-36809926639F}" type="slidenum">
              <a:rPr lang="is-IS" smtClean="0"/>
              <a:t>1</a:t>
            </a:fld>
            <a:endParaRPr lang="is-IS"/>
          </a:p>
        </p:txBody>
      </p:sp>
    </p:spTree>
    <p:extLst>
      <p:ext uri="{BB962C8B-B14F-4D97-AF65-F5344CB8AC3E}">
        <p14:creationId xmlns:p14="http://schemas.microsoft.com/office/powerpoint/2010/main" val="661058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CE7C1170-22D8-4535-B0D6-36809926639F}" type="slidenum">
              <a:rPr lang="is-IS" smtClean="0"/>
              <a:t>2</a:t>
            </a:fld>
            <a:endParaRPr lang="is-IS"/>
          </a:p>
        </p:txBody>
      </p:sp>
    </p:spTree>
    <p:extLst>
      <p:ext uri="{BB962C8B-B14F-4D97-AF65-F5344CB8AC3E}">
        <p14:creationId xmlns:p14="http://schemas.microsoft.com/office/powerpoint/2010/main" val="3707909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dirty="0" smtClean="0">
                <a:solidFill>
                  <a:schemeClr val="tx1"/>
                </a:solidFill>
                <a:effectLst/>
                <a:latin typeface="+mn-lt"/>
                <a:ea typeface="+mn-ea"/>
                <a:cs typeface="+mn-cs"/>
              </a:rPr>
              <a:t>Komið þið sæl</a:t>
            </a:r>
          </a:p>
          <a:p>
            <a:r>
              <a:rPr lang="is-IS" sz="1200" kern="1200" dirty="0" smtClean="0">
                <a:solidFill>
                  <a:schemeClr val="tx1"/>
                </a:solidFill>
                <a:effectLst/>
                <a:latin typeface="+mn-lt"/>
                <a:ea typeface="+mn-ea"/>
                <a:cs typeface="+mn-cs"/>
              </a:rPr>
              <a:t>Efnavörur koma víða að góðum notum en geta verið hættulegar ef þær eru ekki meðhöndlaðar á réttan hátt. Lög og reglugerðir í þessum málaflokki hafa það meginmarkmið að stuðla að öruggri notkun og koma þannig í veg fyrir að þær skaði heilsu fólks og umhverfi. Niðurstöður rannsókna hafa leitt til þess að notkun hættulegustu efnanna er nú bönnuð eða um þau gilda strangar takmarkanir. Einnig er krafa á framleiðandann að hann sýni fram á að varan hafi þá verkun sem hann fullyrðir að hún hafi, sem er afar mikilvægt. Því má segja að þessi málaflokkur snúist að mörgu leyti um öryggi og gæði, okkur öllum til hagsbóta. Það fylgir því rík ábyrgð að markaðssetja efnavörur.</a:t>
            </a:r>
          </a:p>
          <a:p>
            <a:endParaRPr lang="is-IS" dirty="0"/>
          </a:p>
        </p:txBody>
      </p:sp>
      <p:sp>
        <p:nvSpPr>
          <p:cNvPr id="4" name="Slide Number Placeholder 3"/>
          <p:cNvSpPr>
            <a:spLocks noGrp="1"/>
          </p:cNvSpPr>
          <p:nvPr>
            <p:ph type="sldNum" sz="quarter" idx="10"/>
          </p:nvPr>
        </p:nvSpPr>
        <p:spPr/>
        <p:txBody>
          <a:bodyPr/>
          <a:lstStyle/>
          <a:p>
            <a:fld id="{CE7C1170-22D8-4535-B0D6-36809926639F}" type="slidenum">
              <a:rPr lang="is-IS" smtClean="0">
                <a:solidFill>
                  <a:prstClr val="black"/>
                </a:solidFill>
              </a:rPr>
              <a:pPr/>
              <a:t>3</a:t>
            </a:fld>
            <a:endParaRPr lang="is-IS">
              <a:solidFill>
                <a:prstClr val="black"/>
              </a:solidFill>
            </a:endParaRPr>
          </a:p>
        </p:txBody>
      </p:sp>
    </p:spTree>
    <p:extLst>
      <p:ext uri="{BB962C8B-B14F-4D97-AF65-F5344CB8AC3E}">
        <p14:creationId xmlns:p14="http://schemas.microsoft.com/office/powerpoint/2010/main" val="1349111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CE7C1170-22D8-4535-B0D6-36809926639F}" type="slidenum">
              <a:rPr lang="is-IS" smtClean="0"/>
              <a:t>6</a:t>
            </a:fld>
            <a:endParaRPr lang="is-IS"/>
          </a:p>
        </p:txBody>
      </p:sp>
    </p:spTree>
    <p:extLst>
      <p:ext uri="{BB962C8B-B14F-4D97-AF65-F5344CB8AC3E}">
        <p14:creationId xmlns:p14="http://schemas.microsoft.com/office/powerpoint/2010/main" val="3401155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C1170-22D8-4535-B0D6-36809926639F}" type="slidenum">
              <a:rPr lang="is-IS" smtClean="0"/>
              <a:t>7</a:t>
            </a:fld>
            <a:endParaRPr lang="is-IS"/>
          </a:p>
        </p:txBody>
      </p:sp>
    </p:spTree>
    <p:extLst>
      <p:ext uri="{BB962C8B-B14F-4D97-AF65-F5344CB8AC3E}">
        <p14:creationId xmlns:p14="http://schemas.microsoft.com/office/powerpoint/2010/main" val="113974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CE7C1170-22D8-4535-B0D6-36809926639F}" type="slidenum">
              <a:rPr lang="is-IS" smtClean="0">
                <a:solidFill>
                  <a:prstClr val="black"/>
                </a:solidFill>
              </a:rPr>
              <a:pPr/>
              <a:t>9</a:t>
            </a:fld>
            <a:endParaRPr lang="is-IS">
              <a:solidFill>
                <a:prstClr val="black"/>
              </a:solidFill>
            </a:endParaRPr>
          </a:p>
        </p:txBody>
      </p:sp>
    </p:spTree>
    <p:extLst>
      <p:ext uri="{BB962C8B-B14F-4D97-AF65-F5344CB8AC3E}">
        <p14:creationId xmlns:p14="http://schemas.microsoft.com/office/powerpoint/2010/main" val="402501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Sent á 159 fyrirtæki og 77 (48,4%) svöruðu</a:t>
            </a:r>
            <a:endParaRPr lang="is-IS" dirty="0"/>
          </a:p>
        </p:txBody>
      </p:sp>
      <p:sp>
        <p:nvSpPr>
          <p:cNvPr id="4" name="Slide Number Placeholder 3"/>
          <p:cNvSpPr>
            <a:spLocks noGrp="1"/>
          </p:cNvSpPr>
          <p:nvPr>
            <p:ph type="sldNum" sz="quarter" idx="10"/>
          </p:nvPr>
        </p:nvSpPr>
        <p:spPr/>
        <p:txBody>
          <a:bodyPr/>
          <a:lstStyle/>
          <a:p>
            <a:fld id="{CE7C1170-22D8-4535-B0D6-36809926639F}" type="slidenum">
              <a:rPr lang="is-IS" smtClean="0">
                <a:solidFill>
                  <a:prstClr val="black"/>
                </a:solidFill>
              </a:rPr>
              <a:pPr/>
              <a:t>10</a:t>
            </a:fld>
            <a:endParaRPr lang="is-IS">
              <a:solidFill>
                <a:prstClr val="black"/>
              </a:solidFill>
            </a:endParaRPr>
          </a:p>
        </p:txBody>
      </p:sp>
    </p:spTree>
    <p:extLst>
      <p:ext uri="{BB962C8B-B14F-4D97-AF65-F5344CB8AC3E}">
        <p14:creationId xmlns:p14="http://schemas.microsoft.com/office/powerpoint/2010/main" val="1012347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CE7C1170-22D8-4535-B0D6-36809926639F}" type="slidenum">
              <a:rPr lang="is-IS" smtClean="0"/>
              <a:t>12</a:t>
            </a:fld>
            <a:endParaRPr lang="is-IS"/>
          </a:p>
        </p:txBody>
      </p:sp>
    </p:spTree>
    <p:extLst>
      <p:ext uri="{BB962C8B-B14F-4D97-AF65-F5344CB8AC3E}">
        <p14:creationId xmlns:p14="http://schemas.microsoft.com/office/powerpoint/2010/main" val="3945248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344779" y="5517290"/>
            <a:ext cx="5342021" cy="657728"/>
          </a:xfrm>
        </p:spPr>
        <p:txBody>
          <a:bodyPr anchor="b" anchorCtr="0">
            <a:noAutofit/>
          </a:bodyPr>
          <a:lstStyle>
            <a:lvl1pPr marL="0" indent="0" algn="r">
              <a:buNone/>
              <a:defRPr sz="2000" b="0" baseline="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Höfundur</a:t>
            </a:r>
            <a:r>
              <a:rPr lang="en-US" dirty="0" smtClean="0"/>
              <a:t> / </a:t>
            </a:r>
            <a:r>
              <a:rPr lang="en-US" dirty="0" err="1" smtClean="0"/>
              <a:t>höfundar</a:t>
            </a:r>
            <a:endParaRPr lang="is-IS" dirty="0"/>
          </a:p>
        </p:txBody>
      </p:sp>
      <p:sp>
        <p:nvSpPr>
          <p:cNvPr id="7" name="Title 6"/>
          <p:cNvSpPr>
            <a:spLocks noGrp="1"/>
          </p:cNvSpPr>
          <p:nvPr>
            <p:ph type="title" hasCustomPrompt="1"/>
          </p:nvPr>
        </p:nvSpPr>
        <p:spPr>
          <a:xfrm>
            <a:off x="457200" y="3068950"/>
            <a:ext cx="8229600" cy="1143000"/>
          </a:xfrm>
        </p:spPr>
        <p:txBody>
          <a:bodyPr/>
          <a:lstStyle>
            <a:lvl1pPr>
              <a:defRPr b="1" spc="-150"/>
            </a:lvl1pPr>
          </a:lstStyle>
          <a:p>
            <a:r>
              <a:rPr lang="en-US" dirty="0" err="1" smtClean="0"/>
              <a:t>Nafn</a:t>
            </a:r>
            <a:r>
              <a:rPr lang="en-US" dirty="0" smtClean="0"/>
              <a:t> </a:t>
            </a:r>
            <a:r>
              <a:rPr lang="en-US" dirty="0" err="1" smtClean="0"/>
              <a:t>fyrirlestrar</a:t>
            </a:r>
            <a:endParaRPr lang="is-I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43893" y="538916"/>
            <a:ext cx="2096037" cy="729784"/>
          </a:xfrm>
          <a:prstGeom prst="rect">
            <a:avLst/>
          </a:prstGeom>
        </p:spPr>
      </p:pic>
      <p:sp>
        <p:nvSpPr>
          <p:cNvPr id="10" name="Text Placeholder 9"/>
          <p:cNvSpPr>
            <a:spLocks noGrp="1"/>
          </p:cNvSpPr>
          <p:nvPr>
            <p:ph type="body" sz="quarter" idx="10" hasCustomPrompt="1"/>
          </p:nvPr>
        </p:nvSpPr>
        <p:spPr>
          <a:xfrm>
            <a:off x="457200" y="4292600"/>
            <a:ext cx="8229600" cy="792163"/>
          </a:xfrm>
        </p:spPr>
        <p:txBody>
          <a:bodyPr>
            <a:normAutofit/>
          </a:bodyPr>
          <a:lstStyle>
            <a:lvl1pPr marL="0" indent="0" algn="ctr">
              <a:buNone/>
              <a:defRPr sz="2400" i="1" baseline="0">
                <a:latin typeface="+mj-lt"/>
              </a:defRPr>
            </a:lvl1pPr>
          </a:lstStyle>
          <a:p>
            <a:pPr lvl="0"/>
            <a:r>
              <a:rPr lang="is-IS" dirty="0" smtClean="0"/>
              <a:t>Undirtitill – tilefni – ráðstefna</a:t>
            </a:r>
            <a:endParaRPr lang="is-IS" dirty="0"/>
          </a:p>
        </p:txBody>
      </p:sp>
    </p:spTree>
    <p:extLst>
      <p:ext uri="{BB962C8B-B14F-4D97-AF65-F5344CB8AC3E}">
        <p14:creationId xmlns:p14="http://schemas.microsoft.com/office/powerpoint/2010/main" val="34986223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4400" b="0" cap="none"/>
            </a:lvl1pPr>
          </a:lstStyle>
          <a:p>
            <a:r>
              <a:rPr lang="en-US" dirty="0" err="1" smtClean="0"/>
              <a:t>Fyrirsögn</a:t>
            </a:r>
            <a:r>
              <a:rPr lang="en-US" dirty="0" smtClean="0"/>
              <a:t> á </a:t>
            </a:r>
            <a:r>
              <a:rPr lang="en-US" dirty="0" err="1" smtClean="0"/>
              <a:t>millikafla</a:t>
            </a:r>
            <a:endParaRPr lang="is-I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Yfirfyrirsögn</a:t>
            </a:r>
            <a:r>
              <a:rPr lang="en-US" dirty="0" smtClean="0"/>
              <a:t> á </a:t>
            </a:r>
            <a:r>
              <a:rPr lang="en-US" dirty="0" err="1" smtClean="0"/>
              <a:t>millikafla</a:t>
            </a:r>
            <a:r>
              <a:rPr lang="en-US" dirty="0" smtClean="0"/>
              <a:t> (</a:t>
            </a:r>
            <a:r>
              <a:rPr lang="en-US" dirty="0" err="1" smtClean="0"/>
              <a:t>má</a:t>
            </a:r>
            <a:r>
              <a:rPr lang="en-US" dirty="0" smtClean="0"/>
              <a:t> </a:t>
            </a:r>
            <a:r>
              <a:rPr lang="en-US" dirty="0" err="1" smtClean="0"/>
              <a:t>sleppa</a:t>
            </a:r>
            <a:r>
              <a:rPr lang="en-US" dirty="0" smtClean="0"/>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569" y="1988800"/>
            <a:ext cx="1907630" cy="664186"/>
          </a:xfrm>
          <a:prstGeom prst="rect">
            <a:avLst/>
          </a:prstGeom>
        </p:spPr>
      </p:pic>
    </p:spTree>
    <p:extLst>
      <p:ext uri="{BB962C8B-B14F-4D97-AF65-F5344CB8AC3E}">
        <p14:creationId xmlns:p14="http://schemas.microsoft.com/office/powerpoint/2010/main" val="7494055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4400" b="0" cap="none"/>
            </a:lvl1pPr>
          </a:lstStyle>
          <a:p>
            <a:r>
              <a:rPr lang="en-US" dirty="0" err="1" smtClean="0"/>
              <a:t>Fyrirsögn</a:t>
            </a:r>
            <a:r>
              <a:rPr lang="en-US" dirty="0" smtClean="0"/>
              <a:t> á </a:t>
            </a:r>
            <a:r>
              <a:rPr lang="en-US" dirty="0" err="1" smtClean="0"/>
              <a:t>millikafla</a:t>
            </a:r>
            <a:endParaRPr lang="is-I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Yfirfyrirsögn</a:t>
            </a:r>
            <a:r>
              <a:rPr lang="en-US" dirty="0" smtClean="0"/>
              <a:t> á </a:t>
            </a:r>
            <a:r>
              <a:rPr lang="en-US" dirty="0" err="1" smtClean="0"/>
              <a:t>millikafla</a:t>
            </a:r>
            <a:r>
              <a:rPr lang="en-US" dirty="0" smtClean="0"/>
              <a:t> (</a:t>
            </a:r>
            <a:r>
              <a:rPr lang="en-US" dirty="0" err="1" smtClean="0"/>
              <a:t>má</a:t>
            </a:r>
            <a:r>
              <a:rPr lang="en-US" dirty="0" smtClean="0"/>
              <a:t> </a:t>
            </a:r>
            <a:r>
              <a:rPr lang="en-US" dirty="0" err="1" smtClean="0"/>
              <a:t>sleppa</a:t>
            </a:r>
            <a:r>
              <a:rPr lang="en-US" dirty="0" smtClean="0"/>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569" y="1988800"/>
            <a:ext cx="1907630" cy="664186"/>
          </a:xfrm>
          <a:prstGeom prst="rect">
            <a:avLst/>
          </a:prstGeom>
        </p:spPr>
      </p:pic>
    </p:spTree>
    <p:extLst>
      <p:ext uri="{BB962C8B-B14F-4D97-AF65-F5344CB8AC3E}">
        <p14:creationId xmlns:p14="http://schemas.microsoft.com/office/powerpoint/2010/main" val="40604812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4400" b="0" cap="none"/>
            </a:lvl1pPr>
          </a:lstStyle>
          <a:p>
            <a:r>
              <a:rPr lang="en-US" dirty="0" err="1" smtClean="0"/>
              <a:t>Fyrirsögn</a:t>
            </a:r>
            <a:r>
              <a:rPr lang="en-US" dirty="0" smtClean="0"/>
              <a:t> á </a:t>
            </a:r>
            <a:r>
              <a:rPr lang="en-US" dirty="0" err="1" smtClean="0"/>
              <a:t>millikafla</a:t>
            </a:r>
            <a:endParaRPr lang="is-I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Yfirfyrirsögn</a:t>
            </a:r>
            <a:r>
              <a:rPr lang="en-US" dirty="0" smtClean="0"/>
              <a:t> á </a:t>
            </a:r>
            <a:r>
              <a:rPr lang="en-US" dirty="0" err="1" smtClean="0"/>
              <a:t>millikafla</a:t>
            </a:r>
            <a:r>
              <a:rPr lang="en-US" dirty="0" smtClean="0"/>
              <a:t> (</a:t>
            </a:r>
            <a:r>
              <a:rPr lang="en-US" dirty="0" err="1" smtClean="0"/>
              <a:t>má</a:t>
            </a:r>
            <a:r>
              <a:rPr lang="en-US" dirty="0" smtClean="0"/>
              <a:t> </a:t>
            </a:r>
            <a:r>
              <a:rPr lang="en-US" dirty="0" err="1" smtClean="0"/>
              <a:t>sleppa</a:t>
            </a:r>
            <a:r>
              <a:rPr lang="en-US" dirty="0" smtClean="0"/>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569" y="1988800"/>
            <a:ext cx="1907630" cy="664186"/>
          </a:xfrm>
          <a:prstGeom prst="rect">
            <a:avLst/>
          </a:prstGeom>
        </p:spPr>
      </p:pic>
    </p:spTree>
    <p:extLst>
      <p:ext uri="{BB962C8B-B14F-4D97-AF65-F5344CB8AC3E}">
        <p14:creationId xmlns:p14="http://schemas.microsoft.com/office/powerpoint/2010/main" val="35280083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4400" b="0" cap="none">
                <a:solidFill>
                  <a:schemeClr val="bg1"/>
                </a:solidFill>
              </a:defRPr>
            </a:lvl1pPr>
          </a:lstStyle>
          <a:p>
            <a:r>
              <a:rPr lang="en-US" dirty="0" err="1" smtClean="0"/>
              <a:t>Fyrirsögn</a:t>
            </a:r>
            <a:r>
              <a:rPr lang="en-US" dirty="0" smtClean="0"/>
              <a:t> á </a:t>
            </a:r>
            <a:r>
              <a:rPr lang="en-US" dirty="0" err="1" smtClean="0"/>
              <a:t>millikafla</a:t>
            </a:r>
            <a:endParaRPr lang="is-I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Yfirfyrirsögn</a:t>
            </a:r>
            <a:r>
              <a:rPr lang="en-US" dirty="0" smtClean="0"/>
              <a:t> á </a:t>
            </a:r>
            <a:r>
              <a:rPr lang="en-US" dirty="0" err="1" smtClean="0"/>
              <a:t>millikafla</a:t>
            </a:r>
            <a:r>
              <a:rPr lang="en-US" dirty="0" smtClean="0"/>
              <a:t> (</a:t>
            </a:r>
            <a:r>
              <a:rPr lang="en-US" dirty="0" err="1" smtClean="0"/>
              <a:t>má</a:t>
            </a:r>
            <a:r>
              <a:rPr lang="en-US" dirty="0" smtClean="0"/>
              <a:t> </a:t>
            </a:r>
            <a:r>
              <a:rPr lang="en-US" dirty="0" err="1" smtClean="0"/>
              <a:t>sleppa</a:t>
            </a:r>
            <a:r>
              <a:rPr lang="en-US" dirty="0" smtClean="0"/>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569" y="1988800"/>
            <a:ext cx="1907630" cy="664186"/>
          </a:xfrm>
          <a:prstGeom prst="rect">
            <a:avLst/>
          </a:prstGeom>
        </p:spPr>
      </p:pic>
    </p:spTree>
    <p:extLst>
      <p:ext uri="{BB962C8B-B14F-4D97-AF65-F5344CB8AC3E}">
        <p14:creationId xmlns:p14="http://schemas.microsoft.com/office/powerpoint/2010/main" val="12002198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5217227"/>
            <a:ext cx="7772400" cy="1362075"/>
          </a:xfrm>
        </p:spPr>
        <p:txBody>
          <a:bodyPr anchor="t">
            <a:normAutofit/>
          </a:bodyPr>
          <a:lstStyle>
            <a:lvl1pPr algn="l">
              <a:defRPr sz="4400" b="0" cap="none">
                <a:solidFill>
                  <a:schemeClr val="bg1"/>
                </a:solidFill>
              </a:defRPr>
            </a:lvl1pPr>
          </a:lstStyle>
          <a:p>
            <a:r>
              <a:rPr lang="en-US" dirty="0" err="1" smtClean="0"/>
              <a:t>Fyrirsögn</a:t>
            </a:r>
            <a:r>
              <a:rPr lang="en-US" dirty="0" smtClean="0"/>
              <a:t> á </a:t>
            </a:r>
            <a:r>
              <a:rPr lang="en-US" dirty="0" err="1" smtClean="0"/>
              <a:t>millikafla</a:t>
            </a:r>
            <a:endParaRPr lang="is-IS" dirty="0"/>
          </a:p>
        </p:txBody>
      </p:sp>
      <p:sp>
        <p:nvSpPr>
          <p:cNvPr id="3" name="Text Placeholder 2"/>
          <p:cNvSpPr>
            <a:spLocks noGrp="1"/>
          </p:cNvSpPr>
          <p:nvPr>
            <p:ph type="body" idx="1" hasCustomPrompt="1"/>
          </p:nvPr>
        </p:nvSpPr>
        <p:spPr>
          <a:xfrm>
            <a:off x="722313" y="3717040"/>
            <a:ext cx="7772400" cy="1500187"/>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Yfirfyrirsögn</a:t>
            </a:r>
            <a:r>
              <a:rPr lang="en-US" dirty="0" smtClean="0"/>
              <a:t> á </a:t>
            </a:r>
            <a:r>
              <a:rPr lang="en-US" dirty="0" err="1" smtClean="0"/>
              <a:t>millikafla</a:t>
            </a:r>
            <a:r>
              <a:rPr lang="en-US" dirty="0" smtClean="0"/>
              <a:t> (</a:t>
            </a:r>
            <a:r>
              <a:rPr lang="en-US" dirty="0" err="1" smtClean="0"/>
              <a:t>má</a:t>
            </a:r>
            <a:r>
              <a:rPr lang="en-US" dirty="0" smtClean="0"/>
              <a:t> </a:t>
            </a:r>
            <a:r>
              <a:rPr lang="en-US" dirty="0" err="1" smtClean="0"/>
              <a:t>sleppa</a:t>
            </a:r>
            <a:r>
              <a:rPr lang="en-US" dirty="0" smtClean="0"/>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4260" y="631494"/>
            <a:ext cx="1907630" cy="664186"/>
          </a:xfrm>
          <a:prstGeom prst="rect">
            <a:avLst/>
          </a:prstGeom>
        </p:spPr>
      </p:pic>
    </p:spTree>
    <p:extLst>
      <p:ext uri="{BB962C8B-B14F-4D97-AF65-F5344CB8AC3E}">
        <p14:creationId xmlns:p14="http://schemas.microsoft.com/office/powerpoint/2010/main" val="24683991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4400" b="0" cap="none">
                <a:solidFill>
                  <a:schemeClr val="bg1"/>
                </a:solidFill>
              </a:defRPr>
            </a:lvl1pPr>
          </a:lstStyle>
          <a:p>
            <a:r>
              <a:rPr lang="en-US" dirty="0" err="1" smtClean="0"/>
              <a:t>Fyrirsögn</a:t>
            </a:r>
            <a:r>
              <a:rPr lang="en-US" dirty="0" smtClean="0"/>
              <a:t> á </a:t>
            </a:r>
            <a:r>
              <a:rPr lang="en-US" dirty="0" err="1" smtClean="0"/>
              <a:t>millikafla</a:t>
            </a:r>
            <a:endParaRPr lang="is-I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Yfirfyrirsögn</a:t>
            </a:r>
            <a:r>
              <a:rPr lang="en-US" dirty="0" smtClean="0"/>
              <a:t> á </a:t>
            </a:r>
            <a:r>
              <a:rPr lang="en-US" dirty="0" err="1" smtClean="0"/>
              <a:t>millikafla</a:t>
            </a:r>
            <a:r>
              <a:rPr lang="en-US" dirty="0" smtClean="0"/>
              <a:t> (</a:t>
            </a:r>
            <a:r>
              <a:rPr lang="en-US" dirty="0" err="1" smtClean="0"/>
              <a:t>má</a:t>
            </a:r>
            <a:r>
              <a:rPr lang="en-US" dirty="0" smtClean="0"/>
              <a:t> </a:t>
            </a:r>
            <a:r>
              <a:rPr lang="en-US" dirty="0" err="1" smtClean="0"/>
              <a:t>sleppa</a:t>
            </a:r>
            <a:r>
              <a:rPr lang="en-US" dirty="0" smtClean="0"/>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569" y="1988800"/>
            <a:ext cx="1907630" cy="664186"/>
          </a:xfrm>
          <a:prstGeom prst="rect">
            <a:avLst/>
          </a:prstGeom>
        </p:spPr>
      </p:pic>
    </p:spTree>
    <p:extLst>
      <p:ext uri="{BB962C8B-B14F-4D97-AF65-F5344CB8AC3E}">
        <p14:creationId xmlns:p14="http://schemas.microsoft.com/office/powerpoint/2010/main" val="407951836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4400" b="0" cap="none">
                <a:solidFill>
                  <a:schemeClr val="bg1"/>
                </a:solidFill>
              </a:defRPr>
            </a:lvl1pPr>
          </a:lstStyle>
          <a:p>
            <a:r>
              <a:rPr lang="en-US" dirty="0" err="1" smtClean="0"/>
              <a:t>Fyrirsögn</a:t>
            </a:r>
            <a:r>
              <a:rPr lang="en-US" dirty="0" smtClean="0"/>
              <a:t> á </a:t>
            </a:r>
            <a:r>
              <a:rPr lang="en-US" dirty="0" err="1" smtClean="0"/>
              <a:t>millikafla</a:t>
            </a:r>
            <a:endParaRPr lang="is-I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Yfirfyrirsögn</a:t>
            </a:r>
            <a:r>
              <a:rPr lang="en-US" dirty="0" smtClean="0"/>
              <a:t> á </a:t>
            </a:r>
            <a:r>
              <a:rPr lang="en-US" dirty="0" err="1" smtClean="0"/>
              <a:t>millikafla</a:t>
            </a:r>
            <a:r>
              <a:rPr lang="en-US" dirty="0" smtClean="0"/>
              <a:t> (</a:t>
            </a:r>
            <a:r>
              <a:rPr lang="en-US" dirty="0" err="1" smtClean="0"/>
              <a:t>má</a:t>
            </a:r>
            <a:r>
              <a:rPr lang="en-US" dirty="0" smtClean="0"/>
              <a:t> </a:t>
            </a:r>
            <a:r>
              <a:rPr lang="en-US" dirty="0" err="1" smtClean="0"/>
              <a:t>sleppa</a:t>
            </a:r>
            <a:r>
              <a:rPr lang="en-US" dirty="0" smtClean="0"/>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569" y="1988800"/>
            <a:ext cx="1907630" cy="664186"/>
          </a:xfrm>
          <a:prstGeom prst="rect">
            <a:avLst/>
          </a:prstGeom>
        </p:spPr>
      </p:pic>
    </p:spTree>
    <p:extLst>
      <p:ext uri="{BB962C8B-B14F-4D97-AF65-F5344CB8AC3E}">
        <p14:creationId xmlns:p14="http://schemas.microsoft.com/office/powerpoint/2010/main" val="60396852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054424"/>
            <a:ext cx="7772400" cy="1362075"/>
          </a:xfrm>
        </p:spPr>
        <p:txBody>
          <a:bodyPr anchor="t">
            <a:normAutofit/>
          </a:bodyPr>
          <a:lstStyle>
            <a:lvl1pPr algn="l">
              <a:defRPr sz="4400" b="0" cap="none">
                <a:solidFill>
                  <a:schemeClr val="bg1"/>
                </a:solidFill>
              </a:defRPr>
            </a:lvl1pPr>
          </a:lstStyle>
          <a:p>
            <a:r>
              <a:rPr lang="en-US" dirty="0" err="1" smtClean="0"/>
              <a:t>Fyrirsögn</a:t>
            </a:r>
            <a:r>
              <a:rPr lang="en-US" dirty="0" smtClean="0"/>
              <a:t> á </a:t>
            </a:r>
            <a:r>
              <a:rPr lang="en-US" dirty="0" err="1" smtClean="0"/>
              <a:t>millikafla</a:t>
            </a:r>
            <a:endParaRPr lang="is-IS" dirty="0"/>
          </a:p>
        </p:txBody>
      </p:sp>
      <p:sp>
        <p:nvSpPr>
          <p:cNvPr id="3" name="Text Placeholder 2"/>
          <p:cNvSpPr>
            <a:spLocks noGrp="1"/>
          </p:cNvSpPr>
          <p:nvPr>
            <p:ph type="body" idx="1" hasCustomPrompt="1"/>
          </p:nvPr>
        </p:nvSpPr>
        <p:spPr>
          <a:xfrm>
            <a:off x="722313" y="1554237"/>
            <a:ext cx="7772400" cy="1500187"/>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Yfirfyrirsögn</a:t>
            </a:r>
            <a:r>
              <a:rPr lang="en-US" dirty="0" smtClean="0"/>
              <a:t> á </a:t>
            </a:r>
            <a:r>
              <a:rPr lang="en-US" dirty="0" err="1" smtClean="0"/>
              <a:t>millikafla</a:t>
            </a:r>
            <a:r>
              <a:rPr lang="en-US" dirty="0" smtClean="0"/>
              <a:t> (</a:t>
            </a:r>
            <a:r>
              <a:rPr lang="en-US" dirty="0" err="1" smtClean="0"/>
              <a:t>má</a:t>
            </a:r>
            <a:r>
              <a:rPr lang="en-US" dirty="0" smtClean="0"/>
              <a:t> </a:t>
            </a:r>
            <a:r>
              <a:rPr lang="en-US" dirty="0" err="1" smtClean="0"/>
              <a:t>sleppa</a:t>
            </a:r>
            <a:r>
              <a:rPr lang="en-US" dirty="0" smtClean="0"/>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569" y="636324"/>
            <a:ext cx="1907630" cy="664186"/>
          </a:xfrm>
          <a:prstGeom prst="rect">
            <a:avLst/>
          </a:prstGeom>
        </p:spPr>
      </p:pic>
    </p:spTree>
    <p:extLst>
      <p:ext uri="{BB962C8B-B14F-4D97-AF65-F5344CB8AC3E}">
        <p14:creationId xmlns:p14="http://schemas.microsoft.com/office/powerpoint/2010/main" val="32934754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4400" b="0" cap="none">
                <a:solidFill>
                  <a:schemeClr val="bg1"/>
                </a:solidFill>
              </a:defRPr>
            </a:lvl1pPr>
          </a:lstStyle>
          <a:p>
            <a:r>
              <a:rPr lang="en-US" dirty="0" err="1" smtClean="0"/>
              <a:t>Fyrirsögn</a:t>
            </a:r>
            <a:r>
              <a:rPr lang="en-US" dirty="0" smtClean="0"/>
              <a:t> á </a:t>
            </a:r>
            <a:r>
              <a:rPr lang="en-US" dirty="0" err="1" smtClean="0"/>
              <a:t>millikafla</a:t>
            </a:r>
            <a:endParaRPr lang="is-I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Yfirfyrirsögn</a:t>
            </a:r>
            <a:r>
              <a:rPr lang="en-US" dirty="0" smtClean="0"/>
              <a:t> á </a:t>
            </a:r>
            <a:r>
              <a:rPr lang="en-US" dirty="0" err="1" smtClean="0"/>
              <a:t>millikafla</a:t>
            </a:r>
            <a:r>
              <a:rPr lang="en-US" dirty="0" smtClean="0"/>
              <a:t> (</a:t>
            </a:r>
            <a:r>
              <a:rPr lang="en-US" dirty="0" err="1" smtClean="0"/>
              <a:t>má</a:t>
            </a:r>
            <a:r>
              <a:rPr lang="en-US" dirty="0" smtClean="0"/>
              <a:t> </a:t>
            </a:r>
            <a:r>
              <a:rPr lang="en-US" dirty="0" err="1" smtClean="0"/>
              <a:t>sleppa</a:t>
            </a:r>
            <a:r>
              <a:rPr lang="en-US" dirty="0" smtClean="0"/>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569" y="1988800"/>
            <a:ext cx="1907630" cy="664186"/>
          </a:xfrm>
          <a:prstGeom prst="rect">
            <a:avLst/>
          </a:prstGeom>
        </p:spPr>
      </p:pic>
    </p:spTree>
    <p:extLst>
      <p:ext uri="{BB962C8B-B14F-4D97-AF65-F5344CB8AC3E}">
        <p14:creationId xmlns:p14="http://schemas.microsoft.com/office/powerpoint/2010/main" val="3093087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567353"/>
            <a:ext cx="7772400" cy="1362075"/>
          </a:xfrm>
        </p:spPr>
        <p:txBody>
          <a:bodyPr anchor="t">
            <a:normAutofit/>
          </a:bodyPr>
          <a:lstStyle>
            <a:lvl1pPr algn="l">
              <a:defRPr sz="4400" b="0" cap="none">
                <a:solidFill>
                  <a:schemeClr val="tx1"/>
                </a:solidFill>
              </a:defRPr>
            </a:lvl1pPr>
          </a:lstStyle>
          <a:p>
            <a:r>
              <a:rPr lang="en-US" dirty="0" err="1" smtClean="0"/>
              <a:t>Fyrirsögn</a:t>
            </a:r>
            <a:r>
              <a:rPr lang="en-US" dirty="0" smtClean="0"/>
              <a:t> á </a:t>
            </a:r>
            <a:r>
              <a:rPr lang="en-US" dirty="0" err="1" smtClean="0"/>
              <a:t>millikafla</a:t>
            </a:r>
            <a:endParaRPr lang="is-IS" dirty="0"/>
          </a:p>
        </p:txBody>
      </p:sp>
      <p:sp>
        <p:nvSpPr>
          <p:cNvPr id="3" name="Text Placeholder 2"/>
          <p:cNvSpPr>
            <a:spLocks noGrp="1"/>
          </p:cNvSpPr>
          <p:nvPr>
            <p:ph type="body" idx="1" hasCustomPrompt="1"/>
          </p:nvPr>
        </p:nvSpPr>
        <p:spPr>
          <a:xfrm>
            <a:off x="722313" y="2067166"/>
            <a:ext cx="7772400" cy="1500187"/>
          </a:xfrm>
        </p:spPr>
        <p:txBody>
          <a:bodyPr anchor="b"/>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Yfirfyrirsögn</a:t>
            </a:r>
            <a:r>
              <a:rPr lang="en-US" dirty="0" smtClean="0"/>
              <a:t> á </a:t>
            </a:r>
            <a:r>
              <a:rPr lang="en-US" dirty="0" err="1" smtClean="0"/>
              <a:t>millikafla</a:t>
            </a:r>
            <a:r>
              <a:rPr lang="en-US" dirty="0" smtClean="0"/>
              <a:t> (</a:t>
            </a:r>
            <a:r>
              <a:rPr lang="en-US" dirty="0" err="1" smtClean="0"/>
              <a:t>má</a:t>
            </a:r>
            <a:r>
              <a:rPr lang="en-US" dirty="0" smtClean="0"/>
              <a:t> </a:t>
            </a:r>
            <a:r>
              <a:rPr lang="en-US" dirty="0" err="1" smtClean="0"/>
              <a:t>sleppa</a:t>
            </a:r>
            <a:r>
              <a:rPr lang="en-US" dirty="0" smtClean="0"/>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569" y="1149253"/>
            <a:ext cx="1907630" cy="664186"/>
          </a:xfrm>
          <a:prstGeom prst="rect">
            <a:avLst/>
          </a:prstGeom>
        </p:spPr>
      </p:pic>
    </p:spTree>
    <p:extLst>
      <p:ext uri="{BB962C8B-B14F-4D97-AF65-F5344CB8AC3E}">
        <p14:creationId xmlns:p14="http://schemas.microsoft.com/office/powerpoint/2010/main" val="5769766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smtClean="0"/>
              <a:t>Click to edit Master title style</a:t>
            </a:r>
            <a:endParaRPr lang="is-I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Tree>
    <p:extLst>
      <p:ext uri="{BB962C8B-B14F-4D97-AF65-F5344CB8AC3E}">
        <p14:creationId xmlns:p14="http://schemas.microsoft.com/office/powerpoint/2010/main" val="12417037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4400" b="0" cap="none">
                <a:solidFill>
                  <a:schemeClr val="bg1"/>
                </a:solidFill>
              </a:defRPr>
            </a:lvl1pPr>
          </a:lstStyle>
          <a:p>
            <a:r>
              <a:rPr lang="en-US" dirty="0" err="1" smtClean="0"/>
              <a:t>Fyrirsögn</a:t>
            </a:r>
            <a:r>
              <a:rPr lang="en-US" dirty="0" smtClean="0"/>
              <a:t> á </a:t>
            </a:r>
            <a:r>
              <a:rPr lang="en-US" dirty="0" err="1" smtClean="0"/>
              <a:t>millikafla</a:t>
            </a:r>
            <a:endParaRPr lang="is-I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Yfirfyrirsögn</a:t>
            </a:r>
            <a:r>
              <a:rPr lang="en-US" dirty="0" smtClean="0"/>
              <a:t> á </a:t>
            </a:r>
            <a:r>
              <a:rPr lang="en-US" dirty="0" err="1" smtClean="0"/>
              <a:t>millikafla</a:t>
            </a:r>
            <a:r>
              <a:rPr lang="en-US" dirty="0" smtClean="0"/>
              <a:t> (</a:t>
            </a:r>
            <a:r>
              <a:rPr lang="en-US" dirty="0" err="1" smtClean="0"/>
              <a:t>má</a:t>
            </a:r>
            <a:r>
              <a:rPr lang="en-US" dirty="0" smtClean="0"/>
              <a:t> </a:t>
            </a:r>
            <a:r>
              <a:rPr lang="en-US" dirty="0" err="1" smtClean="0"/>
              <a:t>sleppa</a:t>
            </a:r>
            <a:r>
              <a:rPr lang="en-US" dirty="0" smtClean="0"/>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569" y="1988800"/>
            <a:ext cx="1907630" cy="664186"/>
          </a:xfrm>
          <a:prstGeom prst="rect">
            <a:avLst/>
          </a:prstGeom>
        </p:spPr>
      </p:pic>
    </p:spTree>
    <p:extLst>
      <p:ext uri="{BB962C8B-B14F-4D97-AF65-F5344CB8AC3E}">
        <p14:creationId xmlns:p14="http://schemas.microsoft.com/office/powerpoint/2010/main" val="265287970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4400" b="0" cap="none">
                <a:solidFill>
                  <a:schemeClr val="bg1"/>
                </a:solidFill>
              </a:defRPr>
            </a:lvl1pPr>
          </a:lstStyle>
          <a:p>
            <a:r>
              <a:rPr lang="en-US" dirty="0" err="1" smtClean="0"/>
              <a:t>Fyrirsögn</a:t>
            </a:r>
            <a:r>
              <a:rPr lang="en-US" dirty="0" smtClean="0"/>
              <a:t> á </a:t>
            </a:r>
            <a:r>
              <a:rPr lang="en-US" dirty="0" err="1" smtClean="0"/>
              <a:t>millikafla</a:t>
            </a:r>
            <a:endParaRPr lang="is-I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Yfirfyrirsögn</a:t>
            </a:r>
            <a:r>
              <a:rPr lang="en-US" dirty="0" smtClean="0"/>
              <a:t> á </a:t>
            </a:r>
            <a:r>
              <a:rPr lang="en-US" dirty="0" err="1" smtClean="0"/>
              <a:t>millikafla</a:t>
            </a:r>
            <a:r>
              <a:rPr lang="en-US" dirty="0" smtClean="0"/>
              <a:t> (</a:t>
            </a:r>
            <a:r>
              <a:rPr lang="en-US" dirty="0" err="1" smtClean="0"/>
              <a:t>má</a:t>
            </a:r>
            <a:r>
              <a:rPr lang="en-US" dirty="0" smtClean="0"/>
              <a:t> </a:t>
            </a:r>
            <a:r>
              <a:rPr lang="en-US" dirty="0" err="1" smtClean="0"/>
              <a:t>sleppa</a:t>
            </a:r>
            <a:r>
              <a:rPr lang="en-US" dirty="0" smtClean="0"/>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569" y="1988800"/>
            <a:ext cx="1907630" cy="664186"/>
          </a:xfrm>
          <a:prstGeom prst="rect">
            <a:avLst/>
          </a:prstGeom>
        </p:spPr>
      </p:pic>
    </p:spTree>
    <p:extLst>
      <p:ext uri="{BB962C8B-B14F-4D97-AF65-F5344CB8AC3E}">
        <p14:creationId xmlns:p14="http://schemas.microsoft.com/office/powerpoint/2010/main" val="283708246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Tree>
    <p:extLst>
      <p:ext uri="{BB962C8B-B14F-4D97-AF65-F5344CB8AC3E}">
        <p14:creationId xmlns:p14="http://schemas.microsoft.com/office/powerpoint/2010/main" val="273258497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Tree>
    <p:extLst>
      <p:ext uri="{BB962C8B-B14F-4D97-AF65-F5344CB8AC3E}">
        <p14:creationId xmlns:p14="http://schemas.microsoft.com/office/powerpoint/2010/main" val="38668772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Tree>
    <p:extLst>
      <p:ext uri="{BB962C8B-B14F-4D97-AF65-F5344CB8AC3E}">
        <p14:creationId xmlns:p14="http://schemas.microsoft.com/office/powerpoint/2010/main" val="102046210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18378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239577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406814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Tree>
    <p:extLst>
      <p:ext uri="{BB962C8B-B14F-4D97-AF65-F5344CB8AC3E}">
        <p14:creationId xmlns:p14="http://schemas.microsoft.com/office/powerpoint/2010/main" val="13937064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Tree>
    <p:extLst>
      <p:ext uri="{BB962C8B-B14F-4D97-AF65-F5344CB8AC3E}">
        <p14:creationId xmlns:p14="http://schemas.microsoft.com/office/powerpoint/2010/main" val="31914517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052"/>
          </a:xfrm>
        </p:spPr>
        <p:txBody>
          <a:bodyPr>
            <a:noAutofit/>
          </a:bodyPr>
          <a:lstStyle>
            <a:lvl1pPr algn="l">
              <a:defRPr sz="4000" b="1">
                <a:solidFill>
                  <a:schemeClr val="bg1"/>
                </a:solidFill>
              </a:defRPr>
            </a:lvl1pPr>
          </a:lstStyle>
          <a:p>
            <a:r>
              <a:rPr lang="en-US" dirty="0" smtClean="0"/>
              <a:t>Click to edit Master title style</a:t>
            </a:r>
            <a:endParaRPr lang="is-I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1616" y="6175006"/>
            <a:ext cx="1200183" cy="417872"/>
          </a:xfrm>
          <a:prstGeom prst="rect">
            <a:avLst/>
          </a:prstGeom>
        </p:spPr>
      </p:pic>
    </p:spTree>
    <p:extLst>
      <p:ext uri="{BB962C8B-B14F-4D97-AF65-F5344CB8AC3E}">
        <p14:creationId xmlns:p14="http://schemas.microsoft.com/office/powerpoint/2010/main" val="23801040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052"/>
          </a:xfrm>
        </p:spPr>
        <p:txBody>
          <a:bodyPr>
            <a:noAutofit/>
          </a:bodyPr>
          <a:lstStyle>
            <a:lvl1pPr algn="l">
              <a:defRPr sz="4000" b="1">
                <a:solidFill>
                  <a:schemeClr val="bg1"/>
                </a:solidFill>
              </a:defRPr>
            </a:lvl1pPr>
          </a:lstStyle>
          <a:p>
            <a:r>
              <a:rPr lang="en-US" dirty="0" smtClean="0"/>
              <a:t>Click to edit Master title style</a:t>
            </a:r>
            <a:endParaRPr lang="is-I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1616" y="6175006"/>
            <a:ext cx="1200183" cy="417872"/>
          </a:xfrm>
          <a:prstGeom prst="rect">
            <a:avLst/>
          </a:prstGeom>
        </p:spPr>
      </p:pic>
    </p:spTree>
    <p:extLst>
      <p:ext uri="{BB962C8B-B14F-4D97-AF65-F5344CB8AC3E}">
        <p14:creationId xmlns:p14="http://schemas.microsoft.com/office/powerpoint/2010/main" val="7278634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052"/>
          </a:xfrm>
        </p:spPr>
        <p:txBody>
          <a:bodyPr>
            <a:noAutofit/>
          </a:bodyPr>
          <a:lstStyle>
            <a:lvl1pPr algn="l">
              <a:defRPr sz="4000" b="1">
                <a:solidFill>
                  <a:schemeClr val="bg1"/>
                </a:solidFill>
              </a:defRPr>
            </a:lvl1pPr>
          </a:lstStyle>
          <a:p>
            <a:r>
              <a:rPr lang="en-US" dirty="0" smtClean="0"/>
              <a:t>Click to edit Master title style</a:t>
            </a:r>
            <a:endParaRPr lang="is-I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1616" y="6175006"/>
            <a:ext cx="1200183" cy="417872"/>
          </a:xfrm>
          <a:prstGeom prst="rect">
            <a:avLst/>
          </a:prstGeom>
        </p:spPr>
      </p:pic>
    </p:spTree>
    <p:extLst>
      <p:ext uri="{BB962C8B-B14F-4D97-AF65-F5344CB8AC3E}">
        <p14:creationId xmlns:p14="http://schemas.microsoft.com/office/powerpoint/2010/main" val="20607640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052"/>
          </a:xfrm>
        </p:spPr>
        <p:txBody>
          <a:bodyPr>
            <a:noAutofit/>
          </a:bodyPr>
          <a:lstStyle>
            <a:lvl1pPr algn="l">
              <a:defRPr sz="4000" b="1">
                <a:solidFill>
                  <a:schemeClr val="bg1"/>
                </a:solidFill>
              </a:defRPr>
            </a:lvl1pPr>
          </a:lstStyle>
          <a:p>
            <a:r>
              <a:rPr lang="en-US" dirty="0" smtClean="0"/>
              <a:t>Click to edit Master title style</a:t>
            </a:r>
            <a:endParaRPr lang="is-I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1616" y="6175006"/>
            <a:ext cx="1200183" cy="417872"/>
          </a:xfrm>
          <a:prstGeom prst="rect">
            <a:avLst/>
          </a:prstGeom>
        </p:spPr>
      </p:pic>
    </p:spTree>
    <p:extLst>
      <p:ext uri="{BB962C8B-B14F-4D97-AF65-F5344CB8AC3E}">
        <p14:creationId xmlns:p14="http://schemas.microsoft.com/office/powerpoint/2010/main" val="3531448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4400" b="0" cap="none"/>
            </a:lvl1pPr>
          </a:lstStyle>
          <a:p>
            <a:r>
              <a:rPr lang="en-US" dirty="0" err="1" smtClean="0"/>
              <a:t>Fyrirsögn</a:t>
            </a:r>
            <a:r>
              <a:rPr lang="en-US" dirty="0" smtClean="0"/>
              <a:t> á </a:t>
            </a:r>
            <a:r>
              <a:rPr lang="en-US" dirty="0" err="1" smtClean="0"/>
              <a:t>millikafla</a:t>
            </a:r>
            <a:endParaRPr lang="is-I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Yfirfyrirsögn</a:t>
            </a:r>
            <a:r>
              <a:rPr lang="en-US" dirty="0" smtClean="0"/>
              <a:t> á </a:t>
            </a:r>
            <a:r>
              <a:rPr lang="en-US" dirty="0" err="1" smtClean="0"/>
              <a:t>millikafla</a:t>
            </a:r>
            <a:r>
              <a:rPr lang="en-US" dirty="0" smtClean="0"/>
              <a:t> (</a:t>
            </a:r>
            <a:r>
              <a:rPr lang="en-US" dirty="0" err="1" smtClean="0"/>
              <a:t>má</a:t>
            </a:r>
            <a:r>
              <a:rPr lang="en-US" dirty="0" smtClean="0"/>
              <a:t> </a:t>
            </a:r>
            <a:r>
              <a:rPr lang="en-US" dirty="0" err="1" smtClean="0"/>
              <a:t>sleppa</a:t>
            </a:r>
            <a:r>
              <a:rPr lang="en-US" dirty="0" smtClean="0"/>
              <a:t>)</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569" y="1988800"/>
            <a:ext cx="1907630" cy="664186"/>
          </a:xfrm>
          <a:prstGeom prst="rect">
            <a:avLst/>
          </a:prstGeom>
        </p:spPr>
      </p:pic>
    </p:spTree>
    <p:extLst>
      <p:ext uri="{BB962C8B-B14F-4D97-AF65-F5344CB8AC3E}">
        <p14:creationId xmlns:p14="http://schemas.microsoft.com/office/powerpoint/2010/main" val="22715583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722313" y="4406900"/>
            <a:ext cx="7772400" cy="1362075"/>
          </a:xfrm>
        </p:spPr>
        <p:txBody>
          <a:bodyPr anchor="t">
            <a:normAutofit/>
          </a:bodyPr>
          <a:lstStyle>
            <a:lvl1pPr algn="l">
              <a:defRPr sz="4400" b="0" cap="none">
                <a:solidFill>
                  <a:schemeClr val="tx1"/>
                </a:solidFill>
              </a:defRPr>
            </a:lvl1pPr>
          </a:lstStyle>
          <a:p>
            <a:r>
              <a:rPr lang="en-US" dirty="0" err="1" smtClean="0"/>
              <a:t>Fyrirsögn</a:t>
            </a:r>
            <a:r>
              <a:rPr lang="en-US" dirty="0" smtClean="0"/>
              <a:t> á </a:t>
            </a:r>
            <a:r>
              <a:rPr lang="en-US" dirty="0" err="1" smtClean="0"/>
              <a:t>millikafla</a:t>
            </a:r>
            <a:endParaRPr lang="is-IS" dirty="0"/>
          </a:p>
        </p:txBody>
      </p:sp>
      <p:sp>
        <p:nvSpPr>
          <p:cNvPr id="10"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Yfirfyrirsögn</a:t>
            </a:r>
            <a:r>
              <a:rPr lang="en-US" dirty="0" smtClean="0"/>
              <a:t> á </a:t>
            </a:r>
            <a:r>
              <a:rPr lang="en-US" dirty="0" err="1" smtClean="0"/>
              <a:t>millikafla</a:t>
            </a:r>
            <a:r>
              <a:rPr lang="en-US" dirty="0" smtClean="0"/>
              <a:t> (</a:t>
            </a:r>
            <a:r>
              <a:rPr lang="en-US" dirty="0" err="1" smtClean="0"/>
              <a:t>má</a:t>
            </a:r>
            <a:r>
              <a:rPr lang="en-US" dirty="0" smtClean="0"/>
              <a:t> </a:t>
            </a:r>
            <a:r>
              <a:rPr lang="en-US" dirty="0" err="1" smtClean="0"/>
              <a:t>sleppa</a:t>
            </a:r>
            <a:r>
              <a:rPr lang="en-US" dirty="0" smtClean="0"/>
              <a:t>)</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569" y="1988800"/>
            <a:ext cx="1907630" cy="664186"/>
          </a:xfrm>
          <a:prstGeom prst="rect">
            <a:avLst/>
          </a:prstGeom>
        </p:spPr>
      </p:pic>
    </p:spTree>
    <p:extLst>
      <p:ext uri="{BB962C8B-B14F-4D97-AF65-F5344CB8AC3E}">
        <p14:creationId xmlns:p14="http://schemas.microsoft.com/office/powerpoint/2010/main" val="30018682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4400" b="0" cap="none"/>
            </a:lvl1pPr>
          </a:lstStyle>
          <a:p>
            <a:r>
              <a:rPr lang="en-US" dirty="0" err="1" smtClean="0"/>
              <a:t>Fyrirsögn</a:t>
            </a:r>
            <a:r>
              <a:rPr lang="en-US" dirty="0" smtClean="0"/>
              <a:t> á </a:t>
            </a:r>
            <a:r>
              <a:rPr lang="en-US" dirty="0" err="1" smtClean="0"/>
              <a:t>millikafla</a:t>
            </a:r>
            <a:endParaRPr lang="is-I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Yfirfyrirsögn</a:t>
            </a:r>
            <a:r>
              <a:rPr lang="en-US" dirty="0" smtClean="0"/>
              <a:t> á </a:t>
            </a:r>
            <a:r>
              <a:rPr lang="en-US" dirty="0" err="1" smtClean="0"/>
              <a:t>millikafla</a:t>
            </a:r>
            <a:r>
              <a:rPr lang="en-US" dirty="0" smtClean="0"/>
              <a:t> (</a:t>
            </a:r>
            <a:r>
              <a:rPr lang="en-US" dirty="0" err="1" smtClean="0"/>
              <a:t>má</a:t>
            </a:r>
            <a:r>
              <a:rPr lang="en-US" dirty="0" smtClean="0"/>
              <a:t> </a:t>
            </a:r>
            <a:r>
              <a:rPr lang="en-US" dirty="0" err="1" smtClean="0"/>
              <a:t>sleppa</a:t>
            </a:r>
            <a:r>
              <a:rPr lang="en-US" dirty="0" smtClean="0"/>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16270" y="1988800"/>
            <a:ext cx="1907630" cy="664186"/>
          </a:xfrm>
          <a:prstGeom prst="rect">
            <a:avLst/>
          </a:prstGeom>
        </p:spPr>
      </p:pic>
    </p:spTree>
    <p:extLst>
      <p:ext uri="{BB962C8B-B14F-4D97-AF65-F5344CB8AC3E}">
        <p14:creationId xmlns:p14="http://schemas.microsoft.com/office/powerpoint/2010/main" val="2398692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is-I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988DD-A467-457F-B3A3-C8FB0BD682FC}" type="datetimeFigureOut">
              <a:rPr lang="is-IS" smtClean="0"/>
              <a:t>24.4.2015</a:t>
            </a:fld>
            <a:endParaRPr lang="is-I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D5776-129F-479E-AA08-F6AAEAD49A80}" type="slidenum">
              <a:rPr lang="is-IS" smtClean="0"/>
              <a:t>‹#›</a:t>
            </a:fld>
            <a:endParaRPr lang="is-IS"/>
          </a:p>
        </p:txBody>
      </p:sp>
    </p:spTree>
    <p:extLst>
      <p:ext uri="{BB962C8B-B14F-4D97-AF65-F5344CB8AC3E}">
        <p14:creationId xmlns:p14="http://schemas.microsoft.com/office/powerpoint/2010/main" val="3265192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4" r:id="rId3"/>
    <p:sldLayoutId id="2147483676" r:id="rId4"/>
    <p:sldLayoutId id="2147483677" r:id="rId5"/>
    <p:sldLayoutId id="2147483678" r:id="rId6"/>
    <p:sldLayoutId id="2147483651"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52" r:id="rId22"/>
    <p:sldLayoutId id="2147483653" r:id="rId23"/>
    <p:sldLayoutId id="2147483654" r:id="rId24"/>
    <p:sldLayoutId id="2147483655" r:id="rId25"/>
    <p:sldLayoutId id="2147483656" r:id="rId26"/>
    <p:sldLayoutId id="2147483657" r:id="rId27"/>
    <p:sldLayoutId id="2147483658" r:id="rId28"/>
    <p:sldLayoutId id="2147483659" r:id="rId29"/>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ust.is/atvinnulif/efni/saefivoru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gr&#230;nn.i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ust.is/library/Skrar/Atvinnulif/Efni/Sk%C3%BDrsla-K%C3%B6nnun%20%C3%A1%20%C3%BEekkingu%20i%C3%B0na%C3%B0ar%20og%20verslunar%20%C3%A1%20efnal%C3%B6ggj%C3%B6finni.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48600"/>
            <a:ext cx="8229600" cy="1143000"/>
          </a:xfrm>
        </p:spPr>
        <p:txBody>
          <a:bodyPr>
            <a:normAutofit fontScale="90000"/>
          </a:bodyPr>
          <a:lstStyle/>
          <a:p>
            <a:r>
              <a:rPr lang="is-IS" dirty="0" smtClean="0">
                <a:solidFill>
                  <a:schemeClr val="accent2"/>
                </a:solidFill>
              </a:rPr>
              <a:t>Kynningarfundur um markaðssetningu sótthreinsivara</a:t>
            </a:r>
            <a:endParaRPr lang="is-IS" dirty="0">
              <a:solidFill>
                <a:schemeClr val="accent2"/>
              </a:solidFill>
            </a:endParaRPr>
          </a:p>
        </p:txBody>
      </p:sp>
      <p:sp>
        <p:nvSpPr>
          <p:cNvPr id="8" name="Content Placeholder 7"/>
          <p:cNvSpPr>
            <a:spLocks noGrp="1"/>
          </p:cNvSpPr>
          <p:nvPr>
            <p:ph idx="1"/>
          </p:nvPr>
        </p:nvSpPr>
        <p:spPr>
          <a:xfrm>
            <a:off x="570330" y="2132820"/>
            <a:ext cx="8322270" cy="4281383"/>
          </a:xfrm>
        </p:spPr>
        <p:txBody>
          <a:bodyPr>
            <a:normAutofit lnSpcReduction="10000"/>
          </a:bodyPr>
          <a:lstStyle/>
          <a:p>
            <a:pPr marL="0" indent="0">
              <a:buNone/>
            </a:pPr>
            <a:r>
              <a:rPr lang="is-IS" b="1" dirty="0" smtClean="0"/>
              <a:t>Dagskrá</a:t>
            </a:r>
          </a:p>
          <a:p>
            <a:r>
              <a:rPr lang="is-IS" dirty="0"/>
              <a:t>Markaðssetning efnavara og ábyrgð </a:t>
            </a:r>
            <a:r>
              <a:rPr lang="is-IS" dirty="0" smtClean="0"/>
              <a:t>iðnaðarins</a:t>
            </a:r>
          </a:p>
          <a:p>
            <a:pPr lvl="1"/>
            <a:r>
              <a:rPr lang="is-IS" dirty="0" smtClean="0"/>
              <a:t>Bergþóra Hlíðkvist Skúladóttir</a:t>
            </a:r>
            <a:r>
              <a:rPr lang="is-IS" dirty="0"/>
              <a:t>, teymisstjóri </a:t>
            </a:r>
          </a:p>
          <a:p>
            <a:r>
              <a:rPr lang="is-IS" dirty="0"/>
              <a:t>Reglugerð nr. 878/2014 um </a:t>
            </a:r>
            <a:r>
              <a:rPr lang="is-IS" dirty="0" smtClean="0"/>
              <a:t>sæfivörur</a:t>
            </a:r>
          </a:p>
          <a:p>
            <a:pPr lvl="1"/>
            <a:r>
              <a:rPr lang="is-IS" dirty="0" smtClean="0"/>
              <a:t>Elín </a:t>
            </a:r>
            <a:r>
              <a:rPr lang="is-IS" dirty="0"/>
              <a:t>Ásgeirsdóttir, sérfræðingur </a:t>
            </a:r>
          </a:p>
          <a:p>
            <a:r>
              <a:rPr lang="is-IS" dirty="0"/>
              <a:t>Framkvæmd eftirlits með efnum og </a:t>
            </a:r>
            <a:r>
              <a:rPr lang="is-IS" dirty="0" smtClean="0"/>
              <a:t>efnablöndum</a:t>
            </a:r>
          </a:p>
          <a:p>
            <a:pPr lvl="1"/>
            <a:r>
              <a:rPr lang="is-IS" dirty="0" smtClean="0"/>
              <a:t>Gunnþóra </a:t>
            </a:r>
            <a:r>
              <a:rPr lang="is-IS" dirty="0"/>
              <a:t>Elín Erlingsdóttir, lögfræðingur </a:t>
            </a:r>
          </a:p>
          <a:p>
            <a:endParaRPr lang="is-IS" dirty="0"/>
          </a:p>
        </p:txBody>
      </p:sp>
    </p:spTree>
    <p:extLst>
      <p:ext uri="{BB962C8B-B14F-4D97-AF65-F5344CB8AC3E}">
        <p14:creationId xmlns:p14="http://schemas.microsoft.com/office/powerpoint/2010/main" val="799737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117" y="188550"/>
            <a:ext cx="7705070" cy="1138082"/>
          </a:xfrm>
        </p:spPr>
        <p:txBody>
          <a:bodyPr>
            <a:normAutofit/>
          </a:bodyPr>
          <a:lstStyle/>
          <a:p>
            <a:r>
              <a:rPr lang="is-IS" dirty="0" smtClean="0">
                <a:solidFill>
                  <a:srgbClr val="0070C0"/>
                </a:solidFill>
              </a:rPr>
              <a:t>Helstu niðurstöður </a:t>
            </a:r>
            <a:endParaRPr lang="is-IS" dirty="0">
              <a:solidFill>
                <a:srgbClr val="0070C0"/>
              </a:solidFill>
            </a:endParaRPr>
          </a:p>
        </p:txBody>
      </p:sp>
      <p:sp>
        <p:nvSpPr>
          <p:cNvPr id="3" name="Content Placeholder 2"/>
          <p:cNvSpPr>
            <a:spLocks noGrp="1"/>
          </p:cNvSpPr>
          <p:nvPr>
            <p:ph idx="1"/>
          </p:nvPr>
        </p:nvSpPr>
        <p:spPr>
          <a:xfrm>
            <a:off x="243092" y="1484729"/>
            <a:ext cx="8505488" cy="4968691"/>
          </a:xfrm>
        </p:spPr>
        <p:txBody>
          <a:bodyPr>
            <a:noAutofit/>
          </a:bodyPr>
          <a:lstStyle/>
          <a:p>
            <a:r>
              <a:rPr lang="is-IS" sz="2400" dirty="0" smtClean="0"/>
              <a:t>81% þátttakenda flytja inn efnavöru frá löndum innan EES svæðisins, tæplega 30% framleiða efnavöru og tæplega 30% flytja inn efnavöru frá löndum utan EES svæðisins. </a:t>
            </a:r>
          </a:p>
          <a:p>
            <a:r>
              <a:rPr lang="is-IS" sz="2400" dirty="0" smtClean="0"/>
              <a:t>42% þátttakenda hafa kynnt sér nýleg efnalög en 58 % ekki. </a:t>
            </a:r>
          </a:p>
          <a:p>
            <a:r>
              <a:rPr lang="is-IS" sz="2400" dirty="0" smtClean="0"/>
              <a:t>70</a:t>
            </a:r>
            <a:r>
              <a:rPr lang="is-IS" sz="2400" dirty="0"/>
              <a:t>% þátttakenda þekkja reglur um flokkun, merkingu og umbúðir efna og efnablandna (CLP) ágætlega, frekar eða mjög vel en </a:t>
            </a:r>
            <a:r>
              <a:rPr lang="is-IS" sz="2400" dirty="0" smtClean="0"/>
              <a:t>30% </a:t>
            </a:r>
            <a:r>
              <a:rPr lang="is-IS" sz="2400" dirty="0"/>
              <a:t>frekar eða mjög illa. </a:t>
            </a:r>
          </a:p>
          <a:p>
            <a:r>
              <a:rPr lang="is-IS" sz="2400" dirty="0"/>
              <a:t>25 % þátttakenda þekkja sæfivörur ágætlega eða frekar vel en 75 % mjög eða frekar illa. </a:t>
            </a:r>
          </a:p>
          <a:p>
            <a:r>
              <a:rPr lang="is-IS" sz="2400" dirty="0" smtClean="0"/>
              <a:t>40</a:t>
            </a:r>
            <a:r>
              <a:rPr lang="is-IS" sz="2400" dirty="0"/>
              <a:t>% vita að sæfivörur þurfa markaðsleyfi og að hægt sé að sækja um gagnkvæma </a:t>
            </a:r>
            <a:r>
              <a:rPr lang="is-IS" sz="2400" dirty="0" smtClean="0"/>
              <a:t>viðurkenningu </a:t>
            </a:r>
            <a:r>
              <a:rPr lang="is-IS" sz="2400" dirty="0"/>
              <a:t>en 60% ekki. </a:t>
            </a:r>
          </a:p>
        </p:txBody>
      </p:sp>
    </p:spTree>
    <p:extLst>
      <p:ext uri="{BB962C8B-B14F-4D97-AF65-F5344CB8AC3E}">
        <p14:creationId xmlns:p14="http://schemas.microsoft.com/office/powerpoint/2010/main" val="3945202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solidFill>
                  <a:schemeClr val="accent2"/>
                </a:solidFill>
              </a:rPr>
              <a:t>Góð ráð til birgja</a:t>
            </a:r>
            <a:endParaRPr lang="is-IS" dirty="0">
              <a:solidFill>
                <a:schemeClr val="accent2"/>
              </a:solidFill>
            </a:endParaRPr>
          </a:p>
        </p:txBody>
      </p:sp>
      <p:sp>
        <p:nvSpPr>
          <p:cNvPr id="3" name="Content Placeholder 2"/>
          <p:cNvSpPr>
            <a:spLocks noGrp="1"/>
          </p:cNvSpPr>
          <p:nvPr>
            <p:ph idx="1"/>
          </p:nvPr>
        </p:nvSpPr>
        <p:spPr>
          <a:xfrm>
            <a:off x="457199" y="1487773"/>
            <a:ext cx="8324539" cy="4893637"/>
          </a:xfrm>
        </p:spPr>
        <p:txBody>
          <a:bodyPr>
            <a:normAutofit/>
          </a:bodyPr>
          <a:lstStyle/>
          <a:p>
            <a:r>
              <a:rPr lang="is-IS" dirty="0" smtClean="0"/>
              <a:t>Tilnefna </a:t>
            </a:r>
            <a:r>
              <a:rPr lang="is-IS" dirty="0"/>
              <a:t>ákveðinn aðila innan fyrirtækisins sem ber ábyrgð á að fyrirtækið uppfylli kröfur um markaðssetningu efna og </a:t>
            </a:r>
            <a:r>
              <a:rPr lang="is-IS" dirty="0" smtClean="0"/>
              <a:t>efnablandna</a:t>
            </a:r>
          </a:p>
          <a:p>
            <a:r>
              <a:rPr lang="is-IS" dirty="0" smtClean="0"/>
              <a:t>Vera </a:t>
            </a:r>
            <a:r>
              <a:rPr lang="is-IS" dirty="0"/>
              <a:t>í góðum tengslum við birgja út af </a:t>
            </a:r>
            <a:r>
              <a:rPr lang="is-IS" dirty="0" smtClean="0"/>
              <a:t>stöðu markaðsleyfis, merkingum og öryggisblöðum</a:t>
            </a:r>
          </a:p>
          <a:p>
            <a:r>
              <a:rPr lang="is-IS" dirty="0" smtClean="0"/>
              <a:t>Tryggja að allar vörur séu rétt merktar, sama í hvaða verslun hún endar</a:t>
            </a:r>
          </a:p>
          <a:p>
            <a:endParaRPr lang="is-IS" dirty="0"/>
          </a:p>
        </p:txBody>
      </p:sp>
    </p:spTree>
    <p:extLst>
      <p:ext uri="{BB962C8B-B14F-4D97-AF65-F5344CB8AC3E}">
        <p14:creationId xmlns:p14="http://schemas.microsoft.com/office/powerpoint/2010/main" val="1499703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solidFill>
                  <a:schemeClr val="accent2"/>
                </a:solidFill>
              </a:rPr>
              <a:t>Kynningarefni</a:t>
            </a:r>
            <a:endParaRPr lang="en-US" dirty="0">
              <a:solidFill>
                <a:schemeClr val="accent2"/>
              </a:solidFill>
            </a:endParaRPr>
          </a:p>
        </p:txBody>
      </p:sp>
      <p:sp>
        <p:nvSpPr>
          <p:cNvPr id="3" name="Content Placeholder 2"/>
          <p:cNvSpPr>
            <a:spLocks noGrp="1"/>
          </p:cNvSpPr>
          <p:nvPr>
            <p:ph idx="1"/>
          </p:nvPr>
        </p:nvSpPr>
        <p:spPr>
          <a:xfrm>
            <a:off x="457200" y="1600200"/>
            <a:ext cx="8229600" cy="4525963"/>
          </a:xfrm>
        </p:spPr>
        <p:txBody>
          <a:bodyPr/>
          <a:lstStyle/>
          <a:p>
            <a:r>
              <a:rPr lang="is-IS" dirty="0" smtClean="0"/>
              <a:t>Heimasíða Umhverfissytofnunar, bæði undir </a:t>
            </a:r>
            <a:r>
              <a:rPr lang="is-IS" dirty="0">
                <a:hlinkClick r:id="rId3"/>
              </a:rPr>
              <a:t>http://</a:t>
            </a:r>
            <a:r>
              <a:rPr lang="is-IS" dirty="0" smtClean="0">
                <a:hlinkClick r:id="rId3"/>
              </a:rPr>
              <a:t>ust.is/atvinnulif/efni/saefivorur</a:t>
            </a:r>
            <a:r>
              <a:rPr lang="is-IS" dirty="0"/>
              <a:t> </a:t>
            </a:r>
            <a:r>
              <a:rPr lang="is-IS" dirty="0" smtClean="0"/>
              <a:t>  og  </a:t>
            </a:r>
            <a:r>
              <a:rPr lang="is-IS" dirty="0" smtClean="0">
                <a:hlinkClick r:id="rId4"/>
              </a:rPr>
              <a:t>www.grænn.is</a:t>
            </a:r>
            <a:endParaRPr lang="is-IS" dirty="0" smtClean="0"/>
          </a:p>
          <a:p>
            <a:r>
              <a:rPr lang="is-IS" dirty="0" smtClean="0"/>
              <a:t>Gagnvirkur leikur á </a:t>
            </a:r>
            <a:r>
              <a:rPr lang="is-IS" dirty="0" smtClean="0">
                <a:hlinkClick r:id="rId4"/>
              </a:rPr>
              <a:t>www.grænn.is</a:t>
            </a:r>
            <a:endParaRPr lang="is-IS" dirty="0" smtClean="0"/>
          </a:p>
          <a:p>
            <a:r>
              <a:rPr lang="is-IS" dirty="0" smtClean="0"/>
              <a:t>Efnastofnun Evrópu, echa.europa.eu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06851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34" y="692620"/>
            <a:ext cx="8229600" cy="1143000"/>
          </a:xfrm>
        </p:spPr>
        <p:txBody>
          <a:bodyPr/>
          <a:lstStyle/>
          <a:p>
            <a:r>
              <a:rPr lang="is-IS" dirty="0" smtClean="0">
                <a:solidFill>
                  <a:schemeClr val="accent2"/>
                </a:solidFill>
              </a:rPr>
              <a:t>Áhugi á meiri fræðslu?</a:t>
            </a:r>
            <a:endParaRPr lang="en-US" dirty="0">
              <a:solidFill>
                <a:schemeClr val="accent2"/>
              </a:solidFill>
            </a:endParaRPr>
          </a:p>
        </p:txBody>
      </p:sp>
      <p:sp>
        <p:nvSpPr>
          <p:cNvPr id="3" name="Content Placeholder 2"/>
          <p:cNvSpPr>
            <a:spLocks noGrp="1"/>
          </p:cNvSpPr>
          <p:nvPr>
            <p:ph idx="1"/>
          </p:nvPr>
        </p:nvSpPr>
        <p:spPr>
          <a:xfrm>
            <a:off x="448676" y="1937373"/>
            <a:ext cx="6499222" cy="2448340"/>
          </a:xfrm>
        </p:spPr>
        <p:txBody>
          <a:bodyPr/>
          <a:lstStyle/>
          <a:p>
            <a:r>
              <a:rPr lang="is-IS" dirty="0" smtClean="0"/>
              <a:t>Minni hópar, sértækar spurningar</a:t>
            </a:r>
          </a:p>
          <a:p>
            <a:r>
              <a:rPr lang="is-IS" dirty="0" smtClean="0"/>
              <a:t>Hafa samband við efnateymi Umhverfisstofnunar.</a:t>
            </a:r>
            <a:endParaRPr lang="en-US" dirty="0"/>
          </a:p>
        </p:txBody>
      </p:sp>
      <p:pic>
        <p:nvPicPr>
          <p:cNvPr id="4" name="Picture 3"/>
          <p:cNvPicPr>
            <a:picLocks noChangeAspect="1"/>
          </p:cNvPicPr>
          <p:nvPr/>
        </p:nvPicPr>
        <p:blipFill>
          <a:blip r:embed="rId2"/>
          <a:stretch>
            <a:fillRect/>
          </a:stretch>
        </p:blipFill>
        <p:spPr>
          <a:xfrm>
            <a:off x="1547580" y="3933070"/>
            <a:ext cx="2343150" cy="1952625"/>
          </a:xfrm>
          <a:prstGeom prst="rect">
            <a:avLst/>
          </a:prstGeom>
        </p:spPr>
      </p:pic>
    </p:spTree>
    <p:extLst>
      <p:ext uri="{BB962C8B-B14F-4D97-AF65-F5344CB8AC3E}">
        <p14:creationId xmlns:p14="http://schemas.microsoft.com/office/powerpoint/2010/main" val="1804765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83710" y="2492870"/>
            <a:ext cx="3034650" cy="1143000"/>
          </a:xfrm>
        </p:spPr>
        <p:txBody>
          <a:bodyPr>
            <a:normAutofit/>
          </a:bodyPr>
          <a:lstStyle/>
          <a:p>
            <a:r>
              <a:rPr lang="is-IS" dirty="0">
                <a:solidFill>
                  <a:srgbClr val="0070C0"/>
                </a:solidFill>
              </a:rPr>
              <a:t>Takk </a:t>
            </a:r>
            <a:r>
              <a:rPr lang="is-IS" dirty="0" smtClean="0">
                <a:solidFill>
                  <a:srgbClr val="0070C0"/>
                </a:solidFill>
              </a:rPr>
              <a:t>fyrir</a:t>
            </a:r>
            <a:endParaRPr lang="is-IS" dirty="0">
              <a:solidFill>
                <a:srgbClr val="0070C0"/>
              </a:solidFill>
            </a:endParaRPr>
          </a:p>
        </p:txBody>
      </p:sp>
      <p:sp>
        <p:nvSpPr>
          <p:cNvPr id="5" name="Content Placeholder 4"/>
          <p:cNvSpPr>
            <a:spLocks noGrp="1"/>
          </p:cNvSpPr>
          <p:nvPr>
            <p:ph idx="1"/>
          </p:nvPr>
        </p:nvSpPr>
        <p:spPr>
          <a:xfrm>
            <a:off x="457200" y="1600200"/>
            <a:ext cx="4906910" cy="4525963"/>
          </a:xfrm>
        </p:spPr>
        <p:txBody>
          <a:bodyPr>
            <a:normAutofit/>
          </a:bodyPr>
          <a:lstStyle/>
          <a:p>
            <a:pPr marL="0" indent="0">
              <a:buNone/>
            </a:pPr>
            <a:endParaRPr lang="is-IS" sz="4000" b="1" dirty="0" smtClean="0"/>
          </a:p>
          <a:p>
            <a:pPr marL="0" indent="0">
              <a:buNone/>
            </a:pPr>
            <a:endParaRPr lang="is-IS" sz="4000" b="1" dirty="0"/>
          </a:p>
          <a:p>
            <a:pPr marL="0" indent="0">
              <a:buNone/>
            </a:pPr>
            <a:r>
              <a:rPr lang="is-IS" sz="4000" b="1" dirty="0" smtClean="0"/>
              <a:t>			</a:t>
            </a:r>
          </a:p>
          <a:p>
            <a:pPr marL="0" indent="0">
              <a:buNone/>
            </a:pPr>
            <a:endParaRPr lang="is-IS" sz="4000" b="1" dirty="0"/>
          </a:p>
        </p:txBody>
      </p:sp>
    </p:spTree>
    <p:extLst>
      <p:ext uri="{BB962C8B-B14F-4D97-AF65-F5344CB8AC3E}">
        <p14:creationId xmlns:p14="http://schemas.microsoft.com/office/powerpoint/2010/main" val="1971838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is-IS" dirty="0" smtClean="0"/>
              <a:t>Bergþóra Hlíðkvist Skúladóttir</a:t>
            </a:r>
          </a:p>
          <a:p>
            <a:r>
              <a:rPr lang="is-IS" dirty="0" smtClean="0"/>
              <a:t>Teymisstjóri efnateymis</a:t>
            </a:r>
            <a:endParaRPr lang="is-IS" dirty="0"/>
          </a:p>
        </p:txBody>
      </p:sp>
      <p:sp>
        <p:nvSpPr>
          <p:cNvPr id="3" name="Title 2"/>
          <p:cNvSpPr>
            <a:spLocks noGrp="1"/>
          </p:cNvSpPr>
          <p:nvPr>
            <p:ph type="title"/>
          </p:nvPr>
        </p:nvSpPr>
        <p:spPr>
          <a:xfrm>
            <a:off x="457200" y="1412720"/>
            <a:ext cx="8229600" cy="2799230"/>
          </a:xfrm>
        </p:spPr>
        <p:txBody>
          <a:bodyPr>
            <a:normAutofit/>
          </a:bodyPr>
          <a:lstStyle/>
          <a:p>
            <a:r>
              <a:rPr lang="is-IS" dirty="0"/>
              <a:t>Markaðssetning efnavara og ábyrgð iðnaðarins</a:t>
            </a:r>
          </a:p>
        </p:txBody>
      </p:sp>
      <p:sp>
        <p:nvSpPr>
          <p:cNvPr id="4" name="Text Placeholder 3"/>
          <p:cNvSpPr>
            <a:spLocks noGrp="1"/>
          </p:cNvSpPr>
          <p:nvPr>
            <p:ph type="body" sz="quarter" idx="10"/>
          </p:nvPr>
        </p:nvSpPr>
        <p:spPr/>
        <p:txBody>
          <a:bodyPr>
            <a:normAutofit fontScale="92500" lnSpcReduction="10000"/>
          </a:bodyPr>
          <a:lstStyle/>
          <a:p>
            <a:r>
              <a:rPr lang="is-IS" dirty="0" smtClean="0"/>
              <a:t>Kynningarfundur um markaðssetningu sótthreinsivara</a:t>
            </a:r>
          </a:p>
          <a:p>
            <a:r>
              <a:rPr lang="is-IS" dirty="0" smtClean="0"/>
              <a:t>Umhverfisstofnun 21. apríl 2015</a:t>
            </a:r>
            <a:endParaRPr lang="is-IS" dirty="0"/>
          </a:p>
        </p:txBody>
      </p:sp>
    </p:spTree>
    <p:extLst>
      <p:ext uri="{BB962C8B-B14F-4D97-AF65-F5344CB8AC3E}">
        <p14:creationId xmlns:p14="http://schemas.microsoft.com/office/powerpoint/2010/main" val="4281261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solidFill>
                  <a:srgbClr val="0070C0"/>
                </a:solidFill>
              </a:rPr>
              <a:t>Efnin eru allt í kringum okkur</a:t>
            </a:r>
            <a:endParaRPr lang="is-IS" dirty="0">
              <a:solidFill>
                <a:srgbClr val="0070C0"/>
              </a:solidFill>
            </a:endParaRPr>
          </a:p>
        </p:txBody>
      </p:sp>
      <p:sp>
        <p:nvSpPr>
          <p:cNvPr id="3" name="Content Placeholder 2"/>
          <p:cNvSpPr>
            <a:spLocks noGrp="1"/>
          </p:cNvSpPr>
          <p:nvPr>
            <p:ph idx="1"/>
          </p:nvPr>
        </p:nvSpPr>
        <p:spPr/>
        <p:txBody>
          <a:bodyPr>
            <a:normAutofit/>
          </a:bodyPr>
          <a:lstStyle/>
          <a:p>
            <a:r>
              <a:rPr lang="is-IS" dirty="0" smtClean="0"/>
              <a:t>Meginmarkmið laga og reglugerða að stuðla að öruggri notkun efnavara og koma í veg fyrir að þær valdi skaða á heilsu fólks og umhverfi</a:t>
            </a:r>
          </a:p>
          <a:p>
            <a:pPr lvl="1"/>
            <a:r>
              <a:rPr lang="is-IS" dirty="0"/>
              <a:t>Ö</a:t>
            </a:r>
            <a:r>
              <a:rPr lang="is-IS" dirty="0" smtClean="0"/>
              <a:t>ryggi </a:t>
            </a:r>
            <a:r>
              <a:rPr lang="is-IS" dirty="0"/>
              <a:t>og gæði í fyrirrúmi</a:t>
            </a:r>
          </a:p>
          <a:p>
            <a:r>
              <a:rPr lang="is-IS" dirty="0" smtClean="0"/>
              <a:t>Hættulegustu efnin bönnuð eða háð takmörkunum</a:t>
            </a:r>
          </a:p>
          <a:p>
            <a:r>
              <a:rPr lang="is-IS" dirty="0" smtClean="0"/>
              <a:t>Þeir sem markaðssetja efnavörur bera ríka ábyrgð að tryggja löglegar vörur á markaði</a:t>
            </a:r>
            <a:endParaRPr lang="is-IS" dirty="0"/>
          </a:p>
        </p:txBody>
      </p:sp>
    </p:spTree>
    <p:extLst>
      <p:ext uri="{BB962C8B-B14F-4D97-AF65-F5344CB8AC3E}">
        <p14:creationId xmlns:p14="http://schemas.microsoft.com/office/powerpoint/2010/main" val="1675364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solidFill>
                  <a:schemeClr val="accent2"/>
                </a:solidFill>
              </a:rPr>
              <a:t>Sæfivörureglugerðin	</a:t>
            </a:r>
            <a:endParaRPr lang="is-IS" dirty="0">
              <a:solidFill>
                <a:schemeClr val="accent2"/>
              </a:solidFill>
            </a:endParaRPr>
          </a:p>
        </p:txBody>
      </p:sp>
      <p:sp>
        <p:nvSpPr>
          <p:cNvPr id="3" name="Content Placeholder 2"/>
          <p:cNvSpPr>
            <a:spLocks noGrp="1"/>
          </p:cNvSpPr>
          <p:nvPr>
            <p:ph idx="1"/>
          </p:nvPr>
        </p:nvSpPr>
        <p:spPr/>
        <p:txBody>
          <a:bodyPr>
            <a:normAutofit lnSpcReduction="10000"/>
          </a:bodyPr>
          <a:lstStyle/>
          <a:p>
            <a:r>
              <a:rPr lang="is-IS" dirty="0" smtClean="0"/>
              <a:t>Fjallar um markaðssetningu og notkun sæfivara sem notaðar eru til að vernda menn, dýr, efni og hluti gegn skaðlegum lífverum eins og meindýrum og bakteríum</a:t>
            </a:r>
          </a:p>
          <a:p>
            <a:r>
              <a:rPr lang="is-IS" dirty="0" smtClean="0"/>
              <a:t>Meginmarkmiðið að samræma og bæta markaðsreglur innan EES og tryggja vernd manna og umhverfi</a:t>
            </a:r>
            <a:endParaRPr lang="is-IS" dirty="0"/>
          </a:p>
          <a:p>
            <a:r>
              <a:rPr lang="is-IS" dirty="0" smtClean="0"/>
              <a:t>Stuðlar að fækkun dýratilrauna með kröfu á fyrirtæki að deila upplýsingum</a:t>
            </a:r>
            <a:endParaRPr lang="is-IS" dirty="0"/>
          </a:p>
        </p:txBody>
      </p:sp>
    </p:spTree>
    <p:extLst>
      <p:ext uri="{BB962C8B-B14F-4D97-AF65-F5344CB8AC3E}">
        <p14:creationId xmlns:p14="http://schemas.microsoft.com/office/powerpoint/2010/main" val="1000315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solidFill>
                  <a:schemeClr val="accent2"/>
                </a:solidFill>
              </a:rPr>
              <a:t>Meginreglur	</a:t>
            </a:r>
            <a:r>
              <a:rPr lang="is-IS" dirty="0" smtClean="0"/>
              <a:t>	</a:t>
            </a:r>
            <a:endParaRPr lang="is-IS" dirty="0"/>
          </a:p>
        </p:txBody>
      </p:sp>
      <p:sp>
        <p:nvSpPr>
          <p:cNvPr id="3" name="Content Placeholder 2"/>
          <p:cNvSpPr>
            <a:spLocks noGrp="1"/>
          </p:cNvSpPr>
          <p:nvPr>
            <p:ph idx="1"/>
          </p:nvPr>
        </p:nvSpPr>
        <p:spPr/>
        <p:txBody>
          <a:bodyPr/>
          <a:lstStyle/>
          <a:p>
            <a:r>
              <a:rPr lang="is-IS" b="1" dirty="0" smtClean="0"/>
              <a:t>Allar sæfivörur þurfa markaðsleyfi áður en þær eru markaðssettar, og þarf þá að vera búið að áhættumeta og samþykkja þau virku efni sem sæfivaran inniheldur</a:t>
            </a:r>
          </a:p>
          <a:p>
            <a:r>
              <a:rPr lang="is-IS" dirty="0" smtClean="0"/>
              <a:t>Undantekningar á tímaramma í vissum tilfellum, t.d. </a:t>
            </a:r>
          </a:p>
          <a:p>
            <a:pPr lvl="1"/>
            <a:r>
              <a:rPr lang="is-IS" dirty="0" smtClean="0"/>
              <a:t>Ef virka efnið er hluti af Endurskoðunaráætluninni</a:t>
            </a:r>
          </a:p>
          <a:p>
            <a:pPr lvl="1"/>
            <a:r>
              <a:rPr lang="is-IS" dirty="0" smtClean="0"/>
              <a:t>Ef virka efnið er nýtt og enn í áhættumati</a:t>
            </a:r>
            <a:endParaRPr lang="is-IS" dirty="0"/>
          </a:p>
        </p:txBody>
      </p:sp>
    </p:spTree>
    <p:extLst>
      <p:ext uri="{BB962C8B-B14F-4D97-AF65-F5344CB8AC3E}">
        <p14:creationId xmlns:p14="http://schemas.microsoft.com/office/powerpoint/2010/main" val="2435028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solidFill>
                  <a:schemeClr val="accent2"/>
                </a:solidFill>
              </a:rPr>
              <a:t>Sæfivörur</a:t>
            </a:r>
            <a:endParaRPr lang="is-IS" dirty="0">
              <a:solidFill>
                <a:schemeClr val="accent2"/>
              </a:solidFill>
            </a:endParaRPr>
          </a:p>
        </p:txBody>
      </p:sp>
      <p:sp>
        <p:nvSpPr>
          <p:cNvPr id="3" name="Content Placeholder 2"/>
          <p:cNvSpPr>
            <a:spLocks noGrp="1"/>
          </p:cNvSpPr>
          <p:nvPr>
            <p:ph idx="1"/>
          </p:nvPr>
        </p:nvSpPr>
        <p:spPr/>
        <p:txBody>
          <a:bodyPr/>
          <a:lstStyle/>
          <a:p>
            <a:r>
              <a:rPr lang="is-IS" dirty="0" smtClean="0"/>
              <a:t>Stór og viðamikill málaflokkur </a:t>
            </a:r>
          </a:p>
          <a:p>
            <a:r>
              <a:rPr lang="is-IS" dirty="0" smtClean="0"/>
              <a:t>Öryggi og gæðakröfur í forgrunni</a:t>
            </a:r>
          </a:p>
          <a:p>
            <a:pPr lvl="1"/>
            <a:r>
              <a:rPr lang="is-IS" dirty="0" smtClean="0"/>
              <a:t>Áhættumat og markaðsleyfi</a:t>
            </a:r>
          </a:p>
          <a:p>
            <a:pPr lvl="1"/>
            <a:r>
              <a:rPr lang="is-IS" dirty="0" smtClean="0"/>
              <a:t>Krafa um að leggja fram sönnun á fullyrðingum</a:t>
            </a:r>
          </a:p>
          <a:p>
            <a:r>
              <a:rPr lang="is-IS" dirty="0" smtClean="0"/>
              <a:t>Krefst þekkingar íslenskra birgja á regluverkinu og góðra tengsla þeirra við erlenda birgja</a:t>
            </a:r>
            <a:endParaRPr lang="is-IS" dirty="0"/>
          </a:p>
        </p:txBody>
      </p:sp>
    </p:spTree>
    <p:extLst>
      <p:ext uri="{BB962C8B-B14F-4D97-AF65-F5344CB8AC3E}">
        <p14:creationId xmlns:p14="http://schemas.microsoft.com/office/powerpoint/2010/main" val="1081952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365" y="404580"/>
            <a:ext cx="8229600" cy="1143000"/>
          </a:xfrm>
        </p:spPr>
        <p:txBody>
          <a:bodyPr/>
          <a:lstStyle/>
          <a:p>
            <a:r>
              <a:rPr lang="is-IS" dirty="0" smtClean="0">
                <a:solidFill>
                  <a:schemeClr val="accent2"/>
                </a:solidFill>
              </a:rPr>
              <a:t>Ábyrgð birgja – íslenskur veruleiki</a:t>
            </a:r>
            <a:endParaRPr lang="is-IS" dirty="0">
              <a:solidFill>
                <a:schemeClr val="accent2"/>
              </a:solidFill>
            </a:endParaRPr>
          </a:p>
        </p:txBody>
      </p:sp>
      <p:sp>
        <p:nvSpPr>
          <p:cNvPr id="3" name="Content Placeholder 2"/>
          <p:cNvSpPr>
            <a:spLocks noGrp="1"/>
          </p:cNvSpPr>
          <p:nvPr>
            <p:ph idx="1"/>
          </p:nvPr>
        </p:nvSpPr>
        <p:spPr>
          <a:xfrm>
            <a:off x="323410" y="1916790"/>
            <a:ext cx="8262403" cy="4176580"/>
          </a:xfrm>
        </p:spPr>
        <p:txBody>
          <a:bodyPr/>
          <a:lstStyle/>
          <a:p>
            <a:r>
              <a:rPr lang="is-IS" dirty="0" smtClean="0"/>
              <a:t>Tryggja að efnið / efnablandan </a:t>
            </a:r>
          </a:p>
          <a:p>
            <a:pPr lvl="1"/>
            <a:r>
              <a:rPr lang="is-IS" dirty="0"/>
              <a:t>Standist kröfur reglugerðar um sæfivörur</a:t>
            </a:r>
          </a:p>
          <a:p>
            <a:pPr lvl="2"/>
            <a:r>
              <a:rPr lang="is-IS" dirty="0"/>
              <a:t>Markaðsleyfi, </a:t>
            </a:r>
            <a:r>
              <a:rPr lang="is-IS" dirty="0" smtClean="0"/>
              <a:t>virk efni, öryggisblöð</a:t>
            </a:r>
            <a:endParaRPr lang="is-IS" dirty="0"/>
          </a:p>
          <a:p>
            <a:pPr lvl="1"/>
            <a:r>
              <a:rPr lang="is-IS" dirty="0" smtClean="0"/>
              <a:t>sé rétt flokkuð og merkt skv gildandi reglum, bæði skv. CLP og sæfivörureglugerð</a:t>
            </a:r>
          </a:p>
          <a:p>
            <a:r>
              <a:rPr lang="is-IS" dirty="0" smtClean="0"/>
              <a:t>Birgjar bera ábyrgð á því að öll efni og efnablöndur frá þeim fari rétt merkt í verslanir</a:t>
            </a:r>
          </a:p>
        </p:txBody>
      </p:sp>
    </p:spTree>
    <p:extLst>
      <p:ext uri="{BB962C8B-B14F-4D97-AF65-F5344CB8AC3E}">
        <p14:creationId xmlns:p14="http://schemas.microsoft.com/office/powerpoint/2010/main" val="3576064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is-IS" dirty="0" smtClean="0">
                <a:solidFill>
                  <a:schemeClr val="accent2"/>
                </a:solidFill>
              </a:rPr>
              <a:t>Ábyrgð verslana</a:t>
            </a:r>
            <a:endParaRPr lang="is-IS" dirty="0">
              <a:solidFill>
                <a:schemeClr val="accent2"/>
              </a:solidFill>
            </a:endParaRPr>
          </a:p>
        </p:txBody>
      </p:sp>
      <p:sp>
        <p:nvSpPr>
          <p:cNvPr id="3" name="Content Placeholder 2"/>
          <p:cNvSpPr>
            <a:spLocks noGrp="1"/>
          </p:cNvSpPr>
          <p:nvPr>
            <p:ph idx="1"/>
          </p:nvPr>
        </p:nvSpPr>
        <p:spPr>
          <a:xfrm>
            <a:off x="457200" y="1855447"/>
            <a:ext cx="8229600" cy="4525963"/>
          </a:xfrm>
        </p:spPr>
        <p:txBody>
          <a:bodyPr/>
          <a:lstStyle/>
          <a:p>
            <a:r>
              <a:rPr lang="is-IS" dirty="0" smtClean="0"/>
              <a:t>Óheimilt að markaðssetja ólöglegar efnavörur</a:t>
            </a:r>
          </a:p>
          <a:p>
            <a:r>
              <a:rPr lang="is-IS" dirty="0" smtClean="0"/>
              <a:t>Rekstraraðilar verslana eiga að tryggja að eingöngu löglegar vörur séu boðnar fram og gera kröfur á sína birgja </a:t>
            </a:r>
            <a:endParaRPr lang="is-IS" dirty="0"/>
          </a:p>
        </p:txBody>
      </p:sp>
    </p:spTree>
    <p:extLst>
      <p:ext uri="{BB962C8B-B14F-4D97-AF65-F5344CB8AC3E}">
        <p14:creationId xmlns:p14="http://schemas.microsoft.com/office/powerpoint/2010/main" val="2615443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solidFill>
                  <a:srgbClr val="0070C0"/>
                </a:solidFill>
              </a:rPr>
              <a:t>Úttekt á þekkingu iðnaðarins</a:t>
            </a:r>
            <a:endParaRPr lang="is-IS"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r>
              <a:rPr lang="is-IS" dirty="0" smtClean="0">
                <a:hlinkClick r:id="rId3"/>
              </a:rPr>
              <a:t>Rafræn könnun </a:t>
            </a:r>
            <a:r>
              <a:rPr lang="is-IS" dirty="0" smtClean="0"/>
              <a:t> frá 2014 þar sem Umhverfisstofnun kannaði </a:t>
            </a:r>
            <a:r>
              <a:rPr lang="is-IS" dirty="0"/>
              <a:t>þekkingu iðnaðar og verslunar á þeim kröfum sem fylgja markaðssetningu efna, </a:t>
            </a:r>
            <a:r>
              <a:rPr lang="is-IS" dirty="0" smtClean="0"/>
              <a:t>efnablandna </a:t>
            </a:r>
            <a:r>
              <a:rPr lang="is-IS" dirty="0"/>
              <a:t>og hluta sem innihalda efni. </a:t>
            </a:r>
            <a:endParaRPr lang="is-IS" dirty="0" smtClean="0"/>
          </a:p>
          <a:p>
            <a:r>
              <a:rPr lang="is-IS" dirty="0" smtClean="0"/>
              <a:t>Framhald af opnum kynningarfundi í september 2013 um ofangreindar skyldur, í samstarfi við Samtök atvinnulífsins</a:t>
            </a:r>
          </a:p>
          <a:p>
            <a:r>
              <a:rPr lang="is-IS" dirty="0" smtClean="0"/>
              <a:t>Niðurstöður verða nýttar við stefnumótun kynningar</a:t>
            </a:r>
            <a:endParaRPr lang="is-IS" dirty="0"/>
          </a:p>
          <a:p>
            <a:endParaRPr lang="is-IS" dirty="0" smtClean="0"/>
          </a:p>
        </p:txBody>
      </p:sp>
    </p:spTree>
    <p:extLst>
      <p:ext uri="{BB962C8B-B14F-4D97-AF65-F5344CB8AC3E}">
        <p14:creationId xmlns:p14="http://schemas.microsoft.com/office/powerpoint/2010/main" val="241669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ST litapalletta">
      <a:dk1>
        <a:sysClr val="windowText" lastClr="000000"/>
      </a:dk1>
      <a:lt1>
        <a:sysClr val="window" lastClr="FFFFFF"/>
      </a:lt1>
      <a:dk2>
        <a:srgbClr val="1F497D"/>
      </a:dk2>
      <a:lt2>
        <a:srgbClr val="EEECE1"/>
      </a:lt2>
      <a:accent1>
        <a:srgbClr val="41A62A"/>
      </a:accent1>
      <a:accent2>
        <a:srgbClr val="007CC1"/>
      </a:accent2>
      <a:accent3>
        <a:srgbClr val="757E34"/>
      </a:accent3>
      <a:accent4>
        <a:srgbClr val="7C246D"/>
      </a:accent4>
      <a:accent5>
        <a:srgbClr val="D37328"/>
      </a:accent5>
      <a:accent6>
        <a:srgbClr val="07567E"/>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3379</TotalTime>
  <Words>703</Words>
  <Application>Microsoft Office PowerPoint</Application>
  <PresentationFormat>On-screen Show (4:3)</PresentationFormat>
  <Paragraphs>78</Paragraphs>
  <Slides>14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Georgia</vt:lpstr>
      <vt:lpstr>Office Theme</vt:lpstr>
      <vt:lpstr>Kynningarfundur um markaðssetningu sótthreinsivara</vt:lpstr>
      <vt:lpstr>Markaðssetning efnavara og ábyrgð iðnaðarins</vt:lpstr>
      <vt:lpstr>Efnin eru allt í kringum okkur</vt:lpstr>
      <vt:lpstr>Sæfivörureglugerðin </vt:lpstr>
      <vt:lpstr>Meginreglur  </vt:lpstr>
      <vt:lpstr>Sæfivörur</vt:lpstr>
      <vt:lpstr>Ábyrgð birgja – íslenskur veruleiki</vt:lpstr>
      <vt:lpstr>Ábyrgð verslana</vt:lpstr>
      <vt:lpstr>Úttekt á þekkingu iðnaðarins</vt:lpstr>
      <vt:lpstr>Helstu niðurstöður </vt:lpstr>
      <vt:lpstr>Góð ráð til birgja</vt:lpstr>
      <vt:lpstr>Kynningarefni</vt:lpstr>
      <vt:lpstr>Áhugi á meiri fræðslu?</vt:lpstr>
      <vt:lpstr>Takk fyrir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Skotveiðar á gæs</dc:title>
  <dc:creator>volundur</dc:creator>
  <cp:lastModifiedBy>Bergþóra H. Skúladóttir</cp:lastModifiedBy>
  <cp:revision>166</cp:revision>
  <dcterms:created xsi:type="dcterms:W3CDTF">2013-03-20T16:22:04Z</dcterms:created>
  <dcterms:modified xsi:type="dcterms:W3CDTF">2015-04-24T14:14:43Z</dcterms:modified>
</cp:coreProperties>
</file>