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9" r:id="rId2"/>
    <p:sldId id="344" r:id="rId3"/>
    <p:sldId id="341" r:id="rId4"/>
    <p:sldId id="360" r:id="rId5"/>
    <p:sldId id="339" r:id="rId6"/>
    <p:sldId id="326" r:id="rId7"/>
    <p:sldId id="333" r:id="rId8"/>
    <p:sldId id="305" r:id="rId9"/>
    <p:sldId id="357" r:id="rId10"/>
    <p:sldId id="338" r:id="rId11"/>
    <p:sldId id="335" r:id="rId12"/>
    <p:sldId id="358" r:id="rId13"/>
    <p:sldId id="353" r:id="rId14"/>
    <p:sldId id="354" r:id="rId15"/>
    <p:sldId id="314" r:id="rId16"/>
    <p:sldId id="317" r:id="rId17"/>
    <p:sldId id="316" r:id="rId18"/>
    <p:sldId id="315" r:id="rId19"/>
    <p:sldId id="351" r:id="rId20"/>
    <p:sldId id="361" r:id="rId21"/>
    <p:sldId id="347" r:id="rId22"/>
    <p:sldId id="362" r:id="rId23"/>
    <p:sldId id="363" r:id="rId24"/>
    <p:sldId id="336" r:id="rId25"/>
    <p:sldId id="348" r:id="rId26"/>
    <p:sldId id="349" r:id="rId27"/>
    <p:sldId id="350" r:id="rId28"/>
    <p:sldId id="331" r:id="rId29"/>
    <p:sldId id="334" r:id="rId30"/>
    <p:sldId id="364" r:id="rId31"/>
  </p:sldIdLst>
  <p:sldSz cx="9144000" cy="6858000" type="screen4x3"/>
  <p:notesSz cx="6794500" cy="99187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ヒラギノ角ゴ Pro W3" pitchFamily="-10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B54A"/>
    <a:srgbClr val="1D5C9F"/>
    <a:srgbClr val="336600"/>
    <a:srgbClr val="008000"/>
    <a:srgbClr val="FFFFCC"/>
    <a:srgbClr val="FFCC99"/>
    <a:srgbClr val="FFCC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0" autoAdjust="0"/>
  </p:normalViewPr>
  <p:slideViewPr>
    <p:cSldViewPr>
      <p:cViewPr varScale="1">
        <p:scale>
          <a:sx n="100" d="100"/>
          <a:sy n="100" d="100"/>
        </p:scale>
        <p:origin x="-2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60" y="-72"/>
      </p:cViewPr>
      <p:guideLst>
        <p:guide orient="horz" pos="3125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77C51A-B806-46D8-885E-C7CC4393DD7E}" type="doc">
      <dgm:prSet loTypeId="urn:microsoft.com/office/officeart/2005/8/layout/venn2" loCatId="relationship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0AB11245-FD62-4C9A-84A1-4EDE73B55138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/>
            <a:t>Fræðsla</a:t>
          </a:r>
          <a:r>
            <a:rPr lang="en-US" b="1" dirty="0"/>
            <a:t> </a:t>
          </a:r>
          <a:r>
            <a:rPr lang="en-US" b="1" dirty="0" err="1" smtClean="0"/>
            <a:t>og</a:t>
          </a:r>
          <a:r>
            <a:rPr lang="en-US" b="1" dirty="0" smtClean="0"/>
            <a:t> </a:t>
          </a:r>
          <a:r>
            <a:rPr lang="en-US" b="1" dirty="0" err="1" smtClean="0"/>
            <a:t>kynning</a:t>
          </a:r>
          <a:r>
            <a:rPr lang="en-US" b="1" dirty="0" smtClean="0"/>
            <a:t> </a:t>
          </a:r>
          <a:r>
            <a:rPr lang="en-US" b="1" dirty="0" err="1" smtClean="0"/>
            <a:t>fyrir</a:t>
          </a:r>
          <a:r>
            <a:rPr lang="en-US" b="1" dirty="0" smtClean="0"/>
            <a:t> </a:t>
          </a:r>
          <a:r>
            <a:rPr lang="en-US" b="1" dirty="0" err="1" smtClean="0"/>
            <a:t>almenning</a:t>
          </a:r>
          <a:endParaRPr lang="en-US" b="1" dirty="0"/>
        </a:p>
      </dgm:t>
    </dgm:pt>
    <dgm:pt modelId="{74B2A8F3-DB7A-4F82-B0B8-530E28244294}" type="parTrans" cxnId="{CE0ABE72-C933-42D8-90FB-D2A72443832F}">
      <dgm:prSet/>
      <dgm:spPr/>
      <dgm:t>
        <a:bodyPr/>
        <a:lstStyle/>
        <a:p>
          <a:endParaRPr lang="en-US"/>
        </a:p>
      </dgm:t>
    </dgm:pt>
    <dgm:pt modelId="{5B46B9DB-23D0-481E-9DB7-6B661DED130B}" type="sibTrans" cxnId="{CE0ABE72-C933-42D8-90FB-D2A72443832F}">
      <dgm:prSet/>
      <dgm:spPr/>
      <dgm:t>
        <a:bodyPr/>
        <a:lstStyle/>
        <a:p>
          <a:endParaRPr lang="en-US"/>
        </a:p>
      </dgm:t>
    </dgm:pt>
    <dgm:pt modelId="{24694214-55BD-4761-8FE2-14755973790F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 smtClean="0"/>
            <a:t>Samstarf</a:t>
          </a:r>
          <a:r>
            <a:rPr lang="en-US" b="1" dirty="0" smtClean="0"/>
            <a:t> </a:t>
          </a:r>
          <a:r>
            <a:rPr lang="en-US" b="1" dirty="0" err="1" smtClean="0"/>
            <a:t>með</a:t>
          </a:r>
          <a:r>
            <a:rPr lang="en-US" b="1" dirty="0" smtClean="0"/>
            <a:t> </a:t>
          </a:r>
          <a:r>
            <a:rPr lang="en-US" b="1" dirty="0" err="1" smtClean="0"/>
            <a:t>hagsmunahópa</a:t>
          </a:r>
          <a:endParaRPr lang="en-US" b="1" dirty="0"/>
        </a:p>
      </dgm:t>
    </dgm:pt>
    <dgm:pt modelId="{320C5B05-B344-483F-8BCD-9486C9E97E70}" type="parTrans" cxnId="{CA3C1A56-68EE-4C71-8585-F47CB7D3B866}">
      <dgm:prSet/>
      <dgm:spPr/>
      <dgm:t>
        <a:bodyPr/>
        <a:lstStyle/>
        <a:p>
          <a:endParaRPr lang="en-US"/>
        </a:p>
      </dgm:t>
    </dgm:pt>
    <dgm:pt modelId="{5561B628-CEF0-4D9F-9FE8-4D1D04793003}" type="sibTrans" cxnId="{CA3C1A56-68EE-4C71-8585-F47CB7D3B866}">
      <dgm:prSet/>
      <dgm:spPr/>
      <dgm:t>
        <a:bodyPr/>
        <a:lstStyle/>
        <a:p>
          <a:endParaRPr lang="en-US"/>
        </a:p>
      </dgm:t>
    </dgm:pt>
    <dgm:pt modelId="{D7E21F7B-8F19-4926-8DAB-C7DE3BE83E3E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s-IS" b="1" dirty="0" smtClean="0"/>
            <a:t>Innra starf Umhverfisstofnunar</a:t>
          </a:r>
        </a:p>
      </dgm:t>
    </dgm:pt>
    <dgm:pt modelId="{491A7046-D2E3-40F6-B543-970698E1CBB3}" type="parTrans" cxnId="{A66B12A0-A334-41E7-8A10-EA040372796F}">
      <dgm:prSet/>
      <dgm:spPr/>
      <dgm:t>
        <a:bodyPr/>
        <a:lstStyle/>
        <a:p>
          <a:endParaRPr lang="en-US"/>
        </a:p>
      </dgm:t>
    </dgm:pt>
    <dgm:pt modelId="{E969C204-E237-4468-ADF6-2DF878591ED4}" type="sibTrans" cxnId="{A66B12A0-A334-41E7-8A10-EA040372796F}">
      <dgm:prSet/>
      <dgm:spPr/>
      <dgm:t>
        <a:bodyPr/>
        <a:lstStyle/>
        <a:p>
          <a:endParaRPr lang="en-US"/>
        </a:p>
      </dgm:t>
    </dgm:pt>
    <dgm:pt modelId="{60FC0EE2-AB92-42B7-8AED-50D53C5EFFA6}" type="pres">
      <dgm:prSet presAssocID="{3C77C51A-B806-46D8-885E-C7CC4393DD7E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EBB1B69-E2C4-46EF-A654-27D019412E2F}" type="pres">
      <dgm:prSet presAssocID="{3C77C51A-B806-46D8-885E-C7CC4393DD7E}" presName="comp1" presStyleCnt="0"/>
      <dgm:spPr/>
    </dgm:pt>
    <dgm:pt modelId="{3DEDAF22-4837-42DD-A9D2-D2598321C2A4}" type="pres">
      <dgm:prSet presAssocID="{3C77C51A-B806-46D8-885E-C7CC4393DD7E}" presName="circle1" presStyleLbl="node1" presStyleIdx="0" presStyleCnt="3"/>
      <dgm:spPr/>
      <dgm:t>
        <a:bodyPr/>
        <a:lstStyle/>
        <a:p>
          <a:endParaRPr lang="en-US"/>
        </a:p>
      </dgm:t>
    </dgm:pt>
    <dgm:pt modelId="{D9EE369D-F824-4ACC-8AF3-0CF45E0829A9}" type="pres">
      <dgm:prSet presAssocID="{3C77C51A-B806-46D8-885E-C7CC4393DD7E}" presName="c1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5BADEB-3D32-40F9-959B-6CA584CF26D2}" type="pres">
      <dgm:prSet presAssocID="{3C77C51A-B806-46D8-885E-C7CC4393DD7E}" presName="comp2" presStyleCnt="0"/>
      <dgm:spPr/>
    </dgm:pt>
    <dgm:pt modelId="{4D0778A1-C3B2-4A36-8524-A3766866248B}" type="pres">
      <dgm:prSet presAssocID="{3C77C51A-B806-46D8-885E-C7CC4393DD7E}" presName="circle2" presStyleLbl="node1" presStyleIdx="1" presStyleCnt="3" custLinFactNeighborY="372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US"/>
        </a:p>
      </dgm:t>
    </dgm:pt>
    <dgm:pt modelId="{75E97164-2E01-439E-8545-5DEDB506BB42}" type="pres">
      <dgm:prSet presAssocID="{3C77C51A-B806-46D8-885E-C7CC4393DD7E}" presName="c2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8499EB-FE74-419B-8E6D-402E1723F3A4}" type="pres">
      <dgm:prSet presAssocID="{3C77C51A-B806-46D8-885E-C7CC4393DD7E}" presName="comp3" presStyleCnt="0"/>
      <dgm:spPr/>
    </dgm:pt>
    <dgm:pt modelId="{76550A0A-E870-4319-8723-6BB62895F586}" type="pres">
      <dgm:prSet presAssocID="{3C77C51A-B806-46D8-885E-C7CC4393DD7E}" presName="circle3" presStyleLbl="node1" presStyleIdx="2" presStyleCnt="3"/>
      <dgm:spPr/>
      <dgm:t>
        <a:bodyPr/>
        <a:lstStyle/>
        <a:p>
          <a:endParaRPr lang="en-US"/>
        </a:p>
      </dgm:t>
    </dgm:pt>
    <dgm:pt modelId="{DB14CA8C-ED0C-4895-A79E-A251282A98B5}" type="pres">
      <dgm:prSet presAssocID="{3C77C51A-B806-46D8-885E-C7CC4393DD7E}" presName="c3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6B12A0-A334-41E7-8A10-EA040372796F}" srcId="{3C77C51A-B806-46D8-885E-C7CC4393DD7E}" destId="{D7E21F7B-8F19-4926-8DAB-C7DE3BE83E3E}" srcOrd="2" destOrd="0" parTransId="{491A7046-D2E3-40F6-B543-970698E1CBB3}" sibTransId="{E969C204-E237-4468-ADF6-2DF878591ED4}"/>
    <dgm:cxn modelId="{1375884A-27B3-4030-982F-DE557197FE9A}" type="presOf" srcId="{0AB11245-FD62-4C9A-84A1-4EDE73B55138}" destId="{D9EE369D-F824-4ACC-8AF3-0CF45E0829A9}" srcOrd="1" destOrd="0" presId="urn:microsoft.com/office/officeart/2005/8/layout/venn2"/>
    <dgm:cxn modelId="{FE330974-9CFA-4254-9CCB-47027CA0BFD4}" type="presOf" srcId="{3C77C51A-B806-46D8-885E-C7CC4393DD7E}" destId="{60FC0EE2-AB92-42B7-8AED-50D53C5EFFA6}" srcOrd="0" destOrd="0" presId="urn:microsoft.com/office/officeart/2005/8/layout/venn2"/>
    <dgm:cxn modelId="{A7CB272A-D54F-4233-BDB5-864FEA869989}" type="presOf" srcId="{24694214-55BD-4761-8FE2-14755973790F}" destId="{75E97164-2E01-439E-8545-5DEDB506BB42}" srcOrd="1" destOrd="0" presId="urn:microsoft.com/office/officeart/2005/8/layout/venn2"/>
    <dgm:cxn modelId="{CE0ABE72-C933-42D8-90FB-D2A72443832F}" srcId="{3C77C51A-B806-46D8-885E-C7CC4393DD7E}" destId="{0AB11245-FD62-4C9A-84A1-4EDE73B55138}" srcOrd="0" destOrd="0" parTransId="{74B2A8F3-DB7A-4F82-B0B8-530E28244294}" sibTransId="{5B46B9DB-23D0-481E-9DB7-6B661DED130B}"/>
    <dgm:cxn modelId="{7C0C42B1-A16E-4EE0-A87A-E6C51A792DD7}" type="presOf" srcId="{0AB11245-FD62-4C9A-84A1-4EDE73B55138}" destId="{3DEDAF22-4837-42DD-A9D2-D2598321C2A4}" srcOrd="0" destOrd="0" presId="urn:microsoft.com/office/officeart/2005/8/layout/venn2"/>
    <dgm:cxn modelId="{79D2B42C-70B1-421A-80C5-4F2FC768142B}" type="presOf" srcId="{D7E21F7B-8F19-4926-8DAB-C7DE3BE83E3E}" destId="{DB14CA8C-ED0C-4895-A79E-A251282A98B5}" srcOrd="1" destOrd="0" presId="urn:microsoft.com/office/officeart/2005/8/layout/venn2"/>
    <dgm:cxn modelId="{1BB1E3D1-C2A4-4453-ADFB-2BA549C32A28}" type="presOf" srcId="{24694214-55BD-4761-8FE2-14755973790F}" destId="{4D0778A1-C3B2-4A36-8524-A3766866248B}" srcOrd="0" destOrd="0" presId="urn:microsoft.com/office/officeart/2005/8/layout/venn2"/>
    <dgm:cxn modelId="{CA3C1A56-68EE-4C71-8585-F47CB7D3B866}" srcId="{3C77C51A-B806-46D8-885E-C7CC4393DD7E}" destId="{24694214-55BD-4761-8FE2-14755973790F}" srcOrd="1" destOrd="0" parTransId="{320C5B05-B344-483F-8BCD-9486C9E97E70}" sibTransId="{5561B628-CEF0-4D9F-9FE8-4D1D04793003}"/>
    <dgm:cxn modelId="{0E3CA6BC-E0C9-4CD4-8CD1-00C9FB408EC6}" type="presOf" srcId="{D7E21F7B-8F19-4926-8DAB-C7DE3BE83E3E}" destId="{76550A0A-E870-4319-8723-6BB62895F586}" srcOrd="0" destOrd="0" presId="urn:microsoft.com/office/officeart/2005/8/layout/venn2"/>
    <dgm:cxn modelId="{0E9829D8-BFA4-4A82-AB99-3BF05D7C343D}" type="presParOf" srcId="{60FC0EE2-AB92-42B7-8AED-50D53C5EFFA6}" destId="{FEBB1B69-E2C4-46EF-A654-27D019412E2F}" srcOrd="0" destOrd="0" presId="urn:microsoft.com/office/officeart/2005/8/layout/venn2"/>
    <dgm:cxn modelId="{FC34F5F4-0ACB-4A59-9F68-26C072534A1F}" type="presParOf" srcId="{FEBB1B69-E2C4-46EF-A654-27D019412E2F}" destId="{3DEDAF22-4837-42DD-A9D2-D2598321C2A4}" srcOrd="0" destOrd="0" presId="urn:microsoft.com/office/officeart/2005/8/layout/venn2"/>
    <dgm:cxn modelId="{60EC43F4-FA64-4FE2-9913-3162500E3BFF}" type="presParOf" srcId="{FEBB1B69-E2C4-46EF-A654-27D019412E2F}" destId="{D9EE369D-F824-4ACC-8AF3-0CF45E0829A9}" srcOrd="1" destOrd="0" presId="urn:microsoft.com/office/officeart/2005/8/layout/venn2"/>
    <dgm:cxn modelId="{DE7B0DA5-178E-4893-9542-322A38D146FE}" type="presParOf" srcId="{60FC0EE2-AB92-42B7-8AED-50D53C5EFFA6}" destId="{635BADEB-3D32-40F9-959B-6CA584CF26D2}" srcOrd="1" destOrd="0" presId="urn:microsoft.com/office/officeart/2005/8/layout/venn2"/>
    <dgm:cxn modelId="{3B45F5E8-57D1-40D2-B321-619E04A58684}" type="presParOf" srcId="{635BADEB-3D32-40F9-959B-6CA584CF26D2}" destId="{4D0778A1-C3B2-4A36-8524-A3766866248B}" srcOrd="0" destOrd="0" presId="urn:microsoft.com/office/officeart/2005/8/layout/venn2"/>
    <dgm:cxn modelId="{FA83C2CA-BD33-4D7F-BB78-4B5862428497}" type="presParOf" srcId="{635BADEB-3D32-40F9-959B-6CA584CF26D2}" destId="{75E97164-2E01-439E-8545-5DEDB506BB42}" srcOrd="1" destOrd="0" presId="urn:microsoft.com/office/officeart/2005/8/layout/venn2"/>
    <dgm:cxn modelId="{B8848E3C-860F-4BDA-9C16-5ACB863B0BD7}" type="presParOf" srcId="{60FC0EE2-AB92-42B7-8AED-50D53C5EFFA6}" destId="{A08499EB-FE74-419B-8E6D-402E1723F3A4}" srcOrd="2" destOrd="0" presId="urn:microsoft.com/office/officeart/2005/8/layout/venn2"/>
    <dgm:cxn modelId="{7ECF6350-F665-4E13-95C9-4042A37E3924}" type="presParOf" srcId="{A08499EB-FE74-419B-8E6D-402E1723F3A4}" destId="{76550A0A-E870-4319-8723-6BB62895F586}" srcOrd="0" destOrd="0" presId="urn:microsoft.com/office/officeart/2005/8/layout/venn2"/>
    <dgm:cxn modelId="{B013B744-FFA5-4877-A8A9-53932C55B03A}" type="presParOf" srcId="{A08499EB-FE74-419B-8E6D-402E1723F3A4}" destId="{DB14CA8C-ED0C-4895-A79E-A251282A98B5}" srcOrd="1" destOrd="0" presId="urn:microsoft.com/office/officeart/2005/8/layout/venn2"/>
  </dgm:cxnLst>
  <dgm:bg>
    <a:noFill/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67587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21" y="0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67588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2686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67589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21" y="9422686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-106" charset="0"/>
              </a:defRPr>
            </a:lvl1pPr>
          </a:lstStyle>
          <a:p>
            <a:fld id="{DD548EB7-505A-4143-8BC5-B2C6789EB466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21" y="0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2950"/>
            <a:ext cx="4959350" cy="3719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67" y="4710549"/>
            <a:ext cx="4981767" cy="446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2686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-106" charset="0"/>
              </a:defRPr>
            </a:lvl1pPr>
          </a:lstStyle>
          <a:p>
            <a:endParaRPr lang="en-US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21" y="9422686"/>
            <a:ext cx="2944879" cy="496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64" tIns="46182" rIns="92364" bIns="4618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-106" charset="0"/>
              </a:defRPr>
            </a:lvl1pPr>
          </a:lstStyle>
          <a:p>
            <a:fld id="{0D4D1C11-CC54-4AD0-8FE9-A5445E38574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106" charset="-128"/>
        <a:cs typeface="ヒラギノ角ゴ Pro W3" pitchFamily="-106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s-IS" dirty="0" smtClean="0"/>
              <a:t>UST skuldbindir</a:t>
            </a:r>
            <a:r>
              <a:rPr lang="is-IS" baseline="0" dirty="0" smtClean="0"/>
              <a:t> sig að efla Svaninn</a:t>
            </a:r>
            <a:endParaRPr lang="is-IS" dirty="0" smtClean="0"/>
          </a:p>
          <a:p>
            <a:r>
              <a:rPr lang="is-IS" dirty="0" smtClean="0"/>
              <a:t>langtímamarkmið, ekki stutt</a:t>
            </a:r>
            <a:r>
              <a:rPr lang="is-IS" baseline="0" dirty="0" smtClean="0"/>
              <a:t> átak</a:t>
            </a:r>
            <a:endParaRPr lang="is-IS" dirty="0" smtClean="0"/>
          </a:p>
          <a:p>
            <a:r>
              <a:rPr lang="is-IS" dirty="0" err="1" smtClean="0"/>
              <a:t>Focus</a:t>
            </a:r>
            <a:r>
              <a:rPr lang="is-IS" dirty="0" smtClean="0"/>
              <a:t> getur verið mismunandi eftir árum</a:t>
            </a:r>
          </a:p>
          <a:p>
            <a:r>
              <a:rPr lang="is-IS" dirty="0" smtClean="0"/>
              <a:t> 2009 – uppbygging /efling Svansins</a:t>
            </a:r>
          </a:p>
          <a:p>
            <a:r>
              <a:rPr lang="is-IS" dirty="0" smtClean="0">
                <a:solidFill>
                  <a:srgbClr val="FF0000"/>
                </a:solidFill>
              </a:rPr>
              <a:t>Vorið 2009: samstarf við hagsmunaaðila - markhópur fyrirtæki – </a:t>
            </a:r>
            <a:r>
              <a:rPr lang="is-IS" dirty="0" err="1" smtClean="0">
                <a:solidFill>
                  <a:srgbClr val="FF0000"/>
                </a:solidFill>
              </a:rPr>
              <a:t>business</a:t>
            </a:r>
            <a:r>
              <a:rPr lang="is-IS" dirty="0" smtClean="0">
                <a:solidFill>
                  <a:srgbClr val="FF0000"/>
                </a:solidFill>
              </a:rPr>
              <a:t> </a:t>
            </a:r>
            <a:r>
              <a:rPr lang="is-IS" dirty="0" err="1" smtClean="0">
                <a:solidFill>
                  <a:srgbClr val="FF0000"/>
                </a:solidFill>
              </a:rPr>
              <a:t>to</a:t>
            </a:r>
            <a:r>
              <a:rPr lang="is-IS" dirty="0" smtClean="0">
                <a:solidFill>
                  <a:srgbClr val="FF0000"/>
                </a:solidFill>
              </a:rPr>
              <a:t> </a:t>
            </a:r>
            <a:r>
              <a:rPr lang="is-IS" dirty="0" err="1" smtClean="0">
                <a:solidFill>
                  <a:srgbClr val="FF0000"/>
                </a:solidFill>
              </a:rPr>
              <a:t>business</a:t>
            </a:r>
            <a:endParaRPr lang="is-IS" dirty="0" smtClean="0">
              <a:solidFill>
                <a:srgbClr val="FF0000"/>
              </a:solidFill>
            </a:endParaRPr>
          </a:p>
          <a:p>
            <a:r>
              <a:rPr lang="is-IS" dirty="0" smtClean="0">
                <a:solidFill>
                  <a:srgbClr val="FF0000"/>
                </a:solidFill>
              </a:rPr>
              <a:t>Haust 2009: Neytendur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D1C11-CC54-4AD0-8FE9-A5445E385743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D1C11-CC54-4AD0-8FE9-A5445E385743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s-IS" dirty="0" smtClean="0"/>
              <a:t>Ekki töluleg</a:t>
            </a:r>
            <a:r>
              <a:rPr lang="is-IS" baseline="0" dirty="0" smtClean="0"/>
              <a:t> markmið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D1C11-CC54-4AD0-8FE9-A5445E385743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s-IS" sz="1200" dirty="0" smtClean="0"/>
              <a:t>Klúbburinn hefur heppnast vel í hinum Norðurlöndum þar sem því hefur verið starfrækt. Þetta er gott tækifæri fyrir ýmsa aðila að sýna umhverfisáherslur í verki á skemmtilegan hátt, en um leið er þetta góð leið að auka meðvitund um Svansmerkið.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D1C11-CC54-4AD0-8FE9-A5445E385743}" type="slidenum">
              <a:rPr lang="en-GB" smtClean="0"/>
              <a:pPr/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s-IS" dirty="0" smtClean="0"/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s-IS" dirty="0" smtClean="0"/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s-IS" dirty="0" smtClean="0"/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s-IS" dirty="0" smtClean="0"/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s-IS" dirty="0" smtClean="0"/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s-IS" dirty="0" smtClean="0"/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s-IS" dirty="0" smtClean="0"/>
          </a:p>
          <a:p>
            <a:pPr marL="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s-IS" dirty="0" smtClean="0"/>
              <a:t>Hvert nýtt íslenskt leyfi væri kynnt með sérstöku átaki. Fréttabréf til fjölmiðla – viðburðir, leyfisveitingu, tilboð, keppni o.fl. – allt í samstarfi og eftir þörfum og vilji leyfishafa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D1C11-CC54-4AD0-8FE9-A5445E385743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3600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3643314"/>
            <a:ext cx="6400800" cy="1752600"/>
          </a:xfrm>
        </p:spPr>
        <p:txBody>
          <a:bodyPr/>
          <a:lstStyle>
            <a:lvl1pPr marL="0" indent="0" algn="ctr">
              <a:buNone/>
              <a:defRPr>
                <a:latin typeface="Calibri" pitchFamily="34" charset="0"/>
                <a:cs typeface="Calibri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9CD2140B-DB3C-41DA-B7B1-3185938CB4D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000" b="1">
                <a:latin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>
                <a:latin typeface="Calibri" pitchFamily="34" charset="0"/>
              </a:defRPr>
            </a:lvl1pPr>
            <a:lvl2pPr>
              <a:defRPr sz="1800">
                <a:latin typeface="Calibri" pitchFamily="34" charset="0"/>
              </a:defRPr>
            </a:lvl2pPr>
            <a:lvl3pPr>
              <a:defRPr sz="1600">
                <a:latin typeface="Calibri" pitchFamily="34" charset="0"/>
              </a:defRPr>
            </a:lvl3pPr>
            <a:lvl4pPr>
              <a:defRPr sz="1600">
                <a:latin typeface="Calibri" pitchFamily="34" charset="0"/>
              </a:defRPr>
            </a:lvl4pPr>
            <a:lvl5pPr>
              <a:defRPr sz="1600">
                <a:latin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CA7DD20-14DE-412C-975A-B1A58CABF92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0070C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7BBEF65-CC05-4436-998E-3E81EADB5CA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7088BAE-6ABA-48C8-AB9D-FFBDC337556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9E6449BC-3BAC-4245-9725-9A0168743F8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9C538A3-FC67-4170-9FE0-68D3B9D4FEB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5289EC5-603D-4B41-BECC-105DA135F79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7585E80-3B30-43C1-8B35-488467D4110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2B02B76-B512-4670-AC95-4149C6B2D82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44309F1-20DC-4948-905F-59507D80D93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9CFF270-7B6F-4969-A7B2-8BCAA8D872E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1285860"/>
            <a:ext cx="7772400" cy="1143000"/>
          </a:xfr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2071678"/>
            <a:ext cx="7772400" cy="4024322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ACC25A8-6382-402D-8D5B-90B3938ED09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ppt undir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42910" y="1214422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143116"/>
            <a:ext cx="7772400" cy="3952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</a:p>
        </p:txBody>
      </p:sp>
      <p:pic>
        <p:nvPicPr>
          <p:cNvPr id="5" name="Picture 4" descr="svanurinn_cmyk_ust.jp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28596" y="214290"/>
            <a:ext cx="1071570" cy="122255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70C0"/>
          </a:solidFill>
          <a:latin typeface="Calibri" pitchFamily="34" charset="0"/>
          <a:ea typeface="ヒラギノ角ゴ Pro W3" pitchFamily="-106" charset="-128"/>
          <a:cs typeface="Calibri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ヒラギノ角ゴ Pro W3" pitchFamily="-106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ヒラギノ角ゴ Pro W3" pitchFamily="-106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ヒラギノ角ゴ Pro W3" pitchFamily="-106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ヒラギノ角ゴ Pro W3" pitchFamily="-106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Calibri" pitchFamily="34" charset="0"/>
          <a:ea typeface="ヒラギノ角ゴ Pro W3" pitchFamily="-106" charset="-128"/>
          <a:cs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Calibri" pitchFamily="34" charset="0"/>
          <a:ea typeface="ヒラギノ角ゴ Pro W3" pitchFamily="-65" charset="-128"/>
          <a:cs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Calibri" pitchFamily="34" charset="0"/>
          <a:ea typeface="ヒラギノ角ゴ Pro W3" pitchFamily="-65" charset="-128"/>
          <a:cs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Calibri" pitchFamily="34" charset="0"/>
          <a:ea typeface="ヒラギノ角ゴ Pro W3" pitchFamily="-65" charset="-128"/>
          <a:cs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Calibri" pitchFamily="34" charset="0"/>
          <a:ea typeface="ヒラギノ角ゴ Pro W3" pitchFamily="-65" charset="-128"/>
          <a:cs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2714620"/>
            <a:ext cx="7772400" cy="1470025"/>
          </a:xfrm>
        </p:spPr>
        <p:txBody>
          <a:bodyPr/>
          <a:lstStyle/>
          <a:p>
            <a:pPr algn="ctr"/>
            <a:r>
              <a:rPr lang="is-IS" dirty="0" smtClean="0">
                <a:solidFill>
                  <a:srgbClr val="0070C0"/>
                </a:solidFill>
              </a:rPr>
              <a:t>EFLING SVANSINS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000100" y="3786190"/>
            <a:ext cx="6400800" cy="1609724"/>
          </a:xfrm>
        </p:spPr>
        <p:txBody>
          <a:bodyPr/>
          <a:lstStyle/>
          <a:p>
            <a:r>
              <a:rPr lang="is-IS" b="1" dirty="0" smtClean="0"/>
              <a:t>Tillögur Umhverfisstofnunnar</a:t>
            </a:r>
          </a:p>
          <a:p>
            <a:r>
              <a:rPr lang="is-IS" dirty="0" smtClean="0"/>
              <a:t>Anne Maria Sparf</a:t>
            </a:r>
            <a:endParaRPr lang="en-US" dirty="0"/>
          </a:p>
        </p:txBody>
      </p:sp>
      <p:pic>
        <p:nvPicPr>
          <p:cNvPr id="9" name="Picture 8" descr="Cygnus transparent vefutgaf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212" y="1285860"/>
            <a:ext cx="4061052" cy="40507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Markmið Svansins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4294967295"/>
          </p:nvPr>
        </p:nvSpPr>
        <p:spPr>
          <a:xfrm>
            <a:off x="571472" y="2285992"/>
            <a:ext cx="7772400" cy="1857374"/>
          </a:xfrm>
        </p:spPr>
        <p:txBody>
          <a:bodyPr/>
          <a:lstStyle/>
          <a:p>
            <a:pPr marL="342000" indent="-342000">
              <a:buFont typeface="Calibri" pitchFamily="34" charset="0"/>
              <a:buChar char="•"/>
            </a:pPr>
            <a:r>
              <a:rPr lang="is-IS" dirty="0" smtClean="0"/>
              <a:t>Efla áhuga almennings, fyrirtækja og stofnana á umhverfismerktum vörum í samráði við atvinnulífið</a:t>
            </a:r>
          </a:p>
          <a:p>
            <a:pPr marL="342000" indent="-342000">
              <a:buFont typeface="Calibri" pitchFamily="34" charset="0"/>
              <a:buChar char="•"/>
            </a:pPr>
            <a:r>
              <a:rPr lang="is-IS" dirty="0" smtClean="0"/>
              <a:t>Fjöldi leyfishafa umhverfismerktra vara og þjónustu þrefaldaður</a:t>
            </a:r>
          </a:p>
          <a:p>
            <a:pPr marL="342000" indent="-342000">
              <a:buFont typeface="Calibri" pitchFamily="34" charset="0"/>
              <a:buChar char="•"/>
            </a:pPr>
            <a:r>
              <a:rPr lang="is-IS" dirty="0" smtClean="0"/>
              <a:t>Hlutfall vöru á markaði sem eru umhverfismerktar aukist stórlega</a:t>
            </a:r>
            <a:endParaRPr lang="en-US" dirty="0" smtClean="0"/>
          </a:p>
          <a:p>
            <a:pPr marL="342000" indent="-342000">
              <a:buFont typeface="Calibri" pitchFamily="34" charset="0"/>
              <a:buChar char="•"/>
            </a:pPr>
            <a:r>
              <a:rPr lang="is-IS" dirty="0" smtClean="0"/>
              <a:t>Umhverfisstofnun verði leiðandi og fyrirmynd í innkaupum á umhverfismerktum vörum</a:t>
            </a:r>
          </a:p>
          <a:p>
            <a:pPr marL="342000" indent="-342000">
              <a:buFont typeface="Calibri" pitchFamily="34" charset="0"/>
              <a:buChar char="•"/>
            </a:pPr>
            <a:endParaRPr lang="is-IS" dirty="0" smtClean="0"/>
          </a:p>
          <a:p>
            <a:pPr marL="342000" indent="-342000">
              <a:buFont typeface="Calibri" pitchFamily="34" charset="0"/>
              <a:buChar char="•"/>
            </a:pPr>
            <a:r>
              <a:rPr lang="is-IS" b="1" dirty="0" smtClean="0"/>
              <a:t>Almenn markmið: </a:t>
            </a:r>
            <a:r>
              <a:rPr lang="is-IS" dirty="0" smtClean="0"/>
              <a:t>Gott samstarf milli hagsmunahópa, góð þjónusta við fyrirtæki, fagmennska í vinnubrögðum</a:t>
            </a:r>
          </a:p>
          <a:p>
            <a:pPr marL="342000" indent="-342000">
              <a:buFont typeface="Calibri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71472" y="500042"/>
            <a:ext cx="7772400" cy="1143000"/>
          </a:xfrm>
        </p:spPr>
        <p:txBody>
          <a:bodyPr/>
          <a:lstStyle/>
          <a:p>
            <a:pPr algn="ctr"/>
            <a:r>
              <a:rPr lang="is-IS" dirty="0" smtClean="0"/>
              <a:t>Efling Svansins í skrefum</a:t>
            </a:r>
            <a:endParaRPr lang="en-US" dirty="0"/>
          </a:p>
        </p:txBody>
      </p:sp>
      <p:sp>
        <p:nvSpPr>
          <p:cNvPr id="7" name="Oval 4"/>
          <p:cNvSpPr/>
          <p:nvPr/>
        </p:nvSpPr>
        <p:spPr>
          <a:xfrm>
            <a:off x="4153148" y="2446011"/>
            <a:ext cx="894831" cy="48006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6896" tIns="56896" rIns="56896" bIns="56896" numCol="1" spcCol="1270" anchor="ctr" anchorCtr="0">
            <a:noAutofit/>
          </a:bodyPr>
          <a:lstStyle/>
          <a:p>
            <a:pPr lvl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800" kern="1200"/>
              <a:t>Fræðsla  og PR til almennings</a:t>
            </a:r>
          </a:p>
        </p:txBody>
      </p:sp>
      <p:graphicFrame>
        <p:nvGraphicFramePr>
          <p:cNvPr id="8" name="Diagram 7"/>
          <p:cNvGraphicFramePr/>
          <p:nvPr/>
        </p:nvGraphicFramePr>
        <p:xfrm>
          <a:off x="1571604" y="1857364"/>
          <a:ext cx="5500726" cy="4143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1357298"/>
            <a:ext cx="7772400" cy="785818"/>
          </a:xfrm>
        </p:spPr>
        <p:txBody>
          <a:bodyPr/>
          <a:lstStyle/>
          <a:p>
            <a:r>
              <a:rPr lang="is-IS" dirty="0" smtClean="0"/>
              <a:t>Svansverkefni í vinnslu eða undirbúningi: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14554"/>
            <a:ext cx="7772400" cy="3881446"/>
          </a:xfrm>
        </p:spPr>
        <p:txBody>
          <a:bodyPr/>
          <a:lstStyle/>
          <a:p>
            <a:r>
              <a:rPr lang="is-IS" sz="1800" dirty="0" smtClean="0"/>
              <a:t>Uppfæra lista yfir Svansmerktar vörur og þjónustu</a:t>
            </a:r>
            <a:endParaRPr lang="en-US" sz="1800" dirty="0" smtClean="0"/>
          </a:p>
          <a:p>
            <a:r>
              <a:rPr lang="is-IS" sz="1800" dirty="0" smtClean="0"/>
              <a:t>Búa til kynningarefni um umhverfismerki og Svaninn</a:t>
            </a:r>
            <a:endParaRPr lang="en-US" sz="1800" dirty="0" smtClean="0"/>
          </a:p>
          <a:p>
            <a:r>
              <a:rPr lang="is-IS" sz="1800" dirty="0" smtClean="0"/>
              <a:t>Framkvæma könnun meðal leyfishafa um væntingar og þarfir</a:t>
            </a:r>
            <a:endParaRPr lang="en-US" sz="1800" dirty="0" smtClean="0"/>
          </a:p>
          <a:p>
            <a:r>
              <a:rPr lang="is-IS" sz="1800" dirty="0" smtClean="0"/>
              <a:t>Átak meðal ríkisstofnana um að auka notkun Svansmerktra vöru</a:t>
            </a:r>
          </a:p>
          <a:p>
            <a:pPr>
              <a:buNone/>
            </a:pPr>
            <a:endParaRPr lang="is-IS" sz="1800" dirty="0" smtClean="0"/>
          </a:p>
          <a:p>
            <a:pPr>
              <a:buNone/>
            </a:pPr>
            <a:r>
              <a:rPr lang="is-IS" sz="1800" b="1" dirty="0" smtClean="0"/>
              <a:t>Innra umhverfisstarf Umhverfisstofnunar:</a:t>
            </a:r>
          </a:p>
          <a:p>
            <a:r>
              <a:rPr lang="is-IS" sz="1800" dirty="0" smtClean="0"/>
              <a:t>Teymi um innleiðingu á vistvænum rekstri stofnað</a:t>
            </a:r>
            <a:endParaRPr lang="en-US" sz="1800" dirty="0" smtClean="0"/>
          </a:p>
          <a:p>
            <a:r>
              <a:rPr lang="is-IS" sz="1800" dirty="0" smtClean="0"/>
              <a:t>Leiðbeiningarit um vistvæn innkaup gefið út</a:t>
            </a:r>
            <a:endParaRPr lang="en-US" sz="1800" dirty="0" smtClean="0"/>
          </a:p>
          <a:p>
            <a:r>
              <a:rPr lang="is-IS" sz="1800" dirty="0" smtClean="0"/>
              <a:t>Vistvæn innkaup innleidd</a:t>
            </a: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endParaRPr 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Drög að Kynningaráætlun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 smtClean="0"/>
              <a:t>Markmið</a:t>
            </a:r>
          </a:p>
          <a:p>
            <a:r>
              <a:rPr lang="is-IS" dirty="0" smtClean="0"/>
              <a:t>Markhópur</a:t>
            </a:r>
          </a:p>
          <a:p>
            <a:r>
              <a:rPr lang="is-IS" dirty="0" smtClean="0"/>
              <a:t>Skilaboð</a:t>
            </a:r>
          </a:p>
          <a:p>
            <a:r>
              <a:rPr lang="is-IS" dirty="0" smtClean="0"/>
              <a:t>Aðferðir</a:t>
            </a:r>
            <a:endParaRPr lang="is-I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642918"/>
            <a:ext cx="7772400" cy="1143000"/>
          </a:xfrm>
        </p:spPr>
        <p:txBody>
          <a:bodyPr/>
          <a:lstStyle/>
          <a:p>
            <a:pPr algn="ctr"/>
            <a:r>
              <a:rPr lang="is-IS" sz="2000" dirty="0" smtClean="0"/>
              <a:t>Helstu niðurstöður og ráðleggingar úr skýrslunni</a:t>
            </a:r>
            <a:br>
              <a:rPr lang="is-IS" sz="2000" dirty="0" smtClean="0"/>
            </a:br>
            <a:r>
              <a:rPr lang="is-IS" sz="2000" i="1" dirty="0" err="1" smtClean="0"/>
              <a:t>Successful</a:t>
            </a:r>
            <a:r>
              <a:rPr lang="is-IS" sz="2000" i="1" dirty="0" smtClean="0"/>
              <a:t> </a:t>
            </a:r>
            <a:r>
              <a:rPr lang="is-IS" sz="2000" i="1" dirty="0" err="1" smtClean="0"/>
              <a:t>marketing</a:t>
            </a:r>
            <a:r>
              <a:rPr lang="is-IS" sz="2000" i="1" dirty="0" smtClean="0"/>
              <a:t> of </a:t>
            </a:r>
            <a:r>
              <a:rPr lang="is-IS" sz="2000" i="1" dirty="0" err="1" smtClean="0"/>
              <a:t>the</a:t>
            </a:r>
            <a:r>
              <a:rPr lang="is-IS" sz="2000" i="1" dirty="0" smtClean="0"/>
              <a:t> </a:t>
            </a:r>
            <a:r>
              <a:rPr lang="is-IS" sz="2000" i="1" dirty="0" err="1" smtClean="0"/>
              <a:t>Swan</a:t>
            </a:r>
            <a:r>
              <a:rPr lang="is-IS" sz="2000" i="1" dirty="0" smtClean="0"/>
              <a:t> </a:t>
            </a:r>
            <a:r>
              <a:rPr lang="is-IS" sz="2000" i="1" dirty="0" err="1" smtClean="0"/>
              <a:t>label</a:t>
            </a:r>
            <a:endParaRPr lang="en-US" sz="2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233882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is-IS" sz="1800" dirty="0" smtClean="0"/>
              <a:t>Virkt norrænt samstarf og gott samstarf við hagsmunahópa er forsenda fyrir árangri við eflingu Svansins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is-IS" sz="1800" dirty="0" smtClean="0"/>
              <a:t>Markhópurinn þarf að vera skýr og vel skilgreindur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is-IS" sz="1800" dirty="0" smtClean="0"/>
              <a:t>Skýr, hnitmiðuð og skemmtileg skilaboð sem snerta neytandann</a:t>
            </a: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is-IS" sz="1800" dirty="0" smtClean="0">
                <a:sym typeface="Wingdings" pitchFamily="2" charset="2"/>
              </a:rPr>
              <a:t>Auglýsingar án innihalds eru gagnslausar – almannatengsl skila bestum árangri með minnstum tilkostnaði: Kynningar, umræða í fjölmiðlum, viðburðir...</a:t>
            </a:r>
            <a:endParaRPr lang="is-IS" sz="1800" dirty="0" smtClean="0"/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is-IS" sz="1800" dirty="0" smtClean="0"/>
              <a:t>Áhersla á neytandann sem einstakling – persónulegt sjónarhorn</a:t>
            </a:r>
          </a:p>
          <a:p>
            <a:pPr lvl="1">
              <a:spcBef>
                <a:spcPts val="600"/>
              </a:spcBef>
              <a:spcAft>
                <a:spcPts val="0"/>
              </a:spcAft>
            </a:pPr>
            <a:r>
              <a:rPr lang="is-IS" sz="1600" dirty="0" smtClean="0">
                <a:sym typeface="Wingdings" pitchFamily="2" charset="2"/>
              </a:rPr>
              <a:t>Heilsa og gæði</a:t>
            </a:r>
          </a:p>
          <a:p>
            <a:pPr>
              <a:spcBef>
                <a:spcPts val="600"/>
              </a:spcBef>
              <a:spcAft>
                <a:spcPts val="0"/>
              </a:spcAft>
              <a:buNone/>
            </a:pPr>
            <a:endParaRPr lang="is-IS" sz="1800" dirty="0" smtClean="0"/>
          </a:p>
          <a:p>
            <a:pPr>
              <a:spcBef>
                <a:spcPts val="600"/>
              </a:spcBef>
              <a:spcAft>
                <a:spcPts val="0"/>
              </a:spcAft>
            </a:pPr>
            <a:endParaRPr lang="is-IS" sz="1800" dirty="0" smtClean="0"/>
          </a:p>
          <a:p>
            <a:pPr>
              <a:spcBef>
                <a:spcPts val="600"/>
              </a:spcBef>
              <a:spcAft>
                <a:spcPts val="0"/>
              </a:spcAft>
            </a:pPr>
            <a:endParaRPr lang="is-IS" sz="1800" dirty="0" smtClean="0"/>
          </a:p>
          <a:p>
            <a:pPr>
              <a:spcBef>
                <a:spcPts val="600"/>
              </a:spcBef>
              <a:spcAft>
                <a:spcPts val="0"/>
              </a:spcAft>
            </a:pPr>
            <a:endParaRPr lang="en-US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6215082"/>
            <a:ext cx="44291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s-IS" sz="1600" i="1" dirty="0" err="1" smtClean="0">
                <a:latin typeface="Calibri" pitchFamily="34" charset="0"/>
              </a:rPr>
              <a:t>TemaNord</a:t>
            </a:r>
            <a:r>
              <a:rPr lang="is-IS" sz="1600" i="1" dirty="0" smtClean="0">
                <a:latin typeface="Calibri" pitchFamily="34" charset="0"/>
              </a:rPr>
              <a:t> 2007:517</a:t>
            </a:r>
            <a:endParaRPr lang="en-US" sz="1600" i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Umhverfisvitund Íslendinga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dirty="0" smtClean="0"/>
              <a:t>Þekking Íslendinga um umhverfismálum er minni en á hinum Norðurlöndum</a:t>
            </a:r>
          </a:p>
          <a:p>
            <a:r>
              <a:rPr lang="is-IS" dirty="0" smtClean="0"/>
              <a:t>Margir Íslendingar tengja umhverfismál við náttúruvernd, umræðan um virkjanir, endurvinnslu úrgangs og „grænfriðunga”, þ.e.a.s. tengingu við líf einstaklingsins vantar eða sjónarhornið er takmarkað</a:t>
            </a:r>
          </a:p>
          <a:p>
            <a:r>
              <a:rPr lang="is-IS" dirty="0" smtClean="0"/>
              <a:t>Taka ber tillit til þessa við kynning Svansins</a:t>
            </a:r>
          </a:p>
          <a:p>
            <a:r>
              <a:rPr lang="is-IS" dirty="0" smtClean="0"/>
              <a:t>Upplýsa fólk um áhrif vöru á heilsu og umhverfi og að Svansmerking stendur fyrir öruggari og að mörgu leyti betri vöru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143116"/>
            <a:ext cx="7772400" cy="747698"/>
          </a:xfrm>
        </p:spPr>
        <p:txBody>
          <a:bodyPr/>
          <a:lstStyle/>
          <a:p>
            <a:r>
              <a:rPr lang="is-IS" dirty="0" smtClean="0"/>
              <a:t>Markmið og aðferðir </a:t>
            </a:r>
            <a:br>
              <a:rPr lang="is-IS" dirty="0" smtClean="0"/>
            </a:br>
            <a:r>
              <a:rPr lang="is-IS" dirty="0" smtClean="0"/>
              <a:t>í kynningarstarfi Svansins 2009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3143248"/>
            <a:ext cx="5357850" cy="2071702"/>
          </a:xfrm>
        </p:spPr>
        <p:txBody>
          <a:bodyPr/>
          <a:lstStyle/>
          <a:p>
            <a:r>
              <a:rPr lang="is-IS" dirty="0" smtClean="0"/>
              <a:t>Að auka þekkingu Íslendinga um Svaninn</a:t>
            </a:r>
          </a:p>
          <a:p>
            <a:r>
              <a:rPr lang="is-IS" dirty="0" smtClean="0"/>
              <a:t>Að upplýsa Íslendinga um hvað Svanurinn stendur fyrir</a:t>
            </a:r>
          </a:p>
          <a:p>
            <a:r>
              <a:rPr lang="is-IS" dirty="0" smtClean="0"/>
              <a:t>Að Svansmerkið verði ákjósanlegt fyrir neytendur/fyrirtæki/hið opinbera</a:t>
            </a:r>
          </a:p>
          <a:p>
            <a:pPr>
              <a:buNone/>
            </a:pPr>
            <a:endParaRPr lang="is-IS" dirty="0" smtClean="0"/>
          </a:p>
          <a:p>
            <a:endParaRPr lang="en-US" dirty="0" smtClean="0"/>
          </a:p>
          <a:p>
            <a:endParaRPr lang="is-IS" dirty="0" smtClean="0"/>
          </a:p>
          <a:p>
            <a:endParaRPr lang="en-US" dirty="0"/>
          </a:p>
        </p:txBody>
      </p:sp>
      <p:pic>
        <p:nvPicPr>
          <p:cNvPr id="4" name="Picture 3" descr="Cygnus transparent vefutgaf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714488"/>
            <a:ext cx="4061052" cy="405079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1428736"/>
            <a:ext cx="7772400" cy="1143000"/>
          </a:xfrm>
        </p:spPr>
        <p:txBody>
          <a:bodyPr/>
          <a:lstStyle/>
          <a:p>
            <a:r>
              <a:rPr lang="is-IS" dirty="0" smtClean="0"/>
              <a:t>Aðferðir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85992"/>
            <a:ext cx="7772400" cy="3810008"/>
          </a:xfrm>
        </p:spPr>
        <p:txBody>
          <a:bodyPr/>
          <a:lstStyle/>
          <a:p>
            <a:r>
              <a:rPr lang="is-IS" dirty="0" smtClean="0"/>
              <a:t>Öll kynningarstarfsemi fer fram í samráði við umhverfismerkisráð, leyfishafa og seljendur Svansmerktra vöru</a:t>
            </a:r>
          </a:p>
          <a:p>
            <a:r>
              <a:rPr lang="is-IS" b="1" dirty="0" smtClean="0"/>
              <a:t>PUSH</a:t>
            </a:r>
            <a:r>
              <a:rPr lang="is-IS" dirty="0" smtClean="0"/>
              <a:t> og </a:t>
            </a:r>
            <a:r>
              <a:rPr lang="is-IS" b="1" dirty="0" smtClean="0"/>
              <a:t>PULL</a:t>
            </a:r>
            <a:r>
              <a:rPr lang="is-IS" dirty="0" smtClean="0"/>
              <a:t> aðferðir</a:t>
            </a:r>
          </a:p>
          <a:p>
            <a:r>
              <a:rPr lang="is-IS" dirty="0" smtClean="0"/>
              <a:t>Áherslan fyrst og fremst á almannatengsl og óbeina markaðssetningu frekar en auglýsingaherferðir</a:t>
            </a:r>
          </a:p>
          <a:p>
            <a:r>
              <a:rPr lang="is-IS" dirty="0" smtClean="0"/>
              <a:t>Upplýsingamiðlun á netinu kemur þar sterkt inn</a:t>
            </a:r>
          </a:p>
          <a:p>
            <a:r>
              <a:rPr lang="is-IS" dirty="0" smtClean="0"/>
              <a:t>Nauðsynlegt að ná athygli fjölmiðla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Markhópar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71678"/>
            <a:ext cx="7772400" cy="4024322"/>
          </a:xfrm>
        </p:spPr>
        <p:txBody>
          <a:bodyPr/>
          <a:lstStyle/>
          <a:p>
            <a:r>
              <a:rPr lang="is-IS" dirty="0" smtClean="0"/>
              <a:t>Fyrirtæki</a:t>
            </a:r>
          </a:p>
          <a:p>
            <a:r>
              <a:rPr lang="is-IS" dirty="0" smtClean="0"/>
              <a:t>Neytendur</a:t>
            </a:r>
          </a:p>
          <a:p>
            <a:pPr>
              <a:buNone/>
            </a:pPr>
            <a:r>
              <a:rPr lang="is-IS" b="1" dirty="0" smtClean="0">
                <a:sym typeface="Wingdings" pitchFamily="2" charset="2"/>
              </a:rPr>
              <a:t> Nánari </a:t>
            </a:r>
            <a:r>
              <a:rPr lang="is-IS" b="1" dirty="0" smtClean="0">
                <a:sym typeface="Wingdings" pitchFamily="2" charset="2"/>
              </a:rPr>
              <a:t>markhópur </a:t>
            </a:r>
            <a:r>
              <a:rPr lang="is-IS" b="1" dirty="0" smtClean="0">
                <a:sym typeface="Wingdings" pitchFamily="2" charset="2"/>
              </a:rPr>
              <a:t>skilgreint sér fyrir hvert átak/verkefni</a:t>
            </a:r>
          </a:p>
          <a:p>
            <a:pPr>
              <a:buNone/>
            </a:pPr>
            <a:endParaRPr lang="is-IS" b="1" dirty="0" smtClean="0"/>
          </a:p>
          <a:p>
            <a:r>
              <a:rPr lang="is-IS" b="1" dirty="0" smtClean="0"/>
              <a:t>Óbeinir markhópar:  </a:t>
            </a:r>
            <a:r>
              <a:rPr lang="is-IS" dirty="0" smtClean="0"/>
              <a:t>(samstarfsaðilar/hagsmunahópar)</a:t>
            </a:r>
          </a:p>
          <a:p>
            <a:pPr lvl="1"/>
            <a:r>
              <a:rPr lang="is-IS" dirty="0" smtClean="0"/>
              <a:t>Áhugahópar (NGO’s)</a:t>
            </a:r>
          </a:p>
          <a:p>
            <a:pPr lvl="1"/>
            <a:r>
              <a:rPr lang="is-IS" dirty="0" smtClean="0"/>
              <a:t>Hið opinbera, t.d Ríkiskaup, ýmsar stofnanir og ráðuneyti</a:t>
            </a:r>
          </a:p>
          <a:p>
            <a:pPr lvl="1"/>
            <a:r>
              <a:rPr lang="is-IS" dirty="0" smtClean="0"/>
              <a:t>Samtök atvinnulífsins (SA, SI, SAF, SVÞ o.fl.)</a:t>
            </a:r>
          </a:p>
          <a:p>
            <a:pPr lvl="1"/>
            <a:r>
              <a:rPr lang="is-IS" dirty="0" smtClean="0"/>
              <a:t>Fjölmiðlar</a:t>
            </a:r>
          </a:p>
          <a:p>
            <a:pPr>
              <a:buNone/>
            </a:pPr>
            <a:endParaRPr lang="is-IS" dirty="0" smtClean="0">
              <a:sym typeface="Wingdings" pitchFamily="2" charset="2"/>
            </a:endParaRPr>
          </a:p>
          <a:p>
            <a:pPr>
              <a:buNone/>
            </a:pPr>
            <a:r>
              <a:rPr lang="is-IS" dirty="0" smtClean="0">
                <a:sym typeface="Wingdings" pitchFamily="2" charset="2"/>
              </a:rPr>
              <a:t>Áherslan í kynningu er fyrst og fremst á </a:t>
            </a:r>
            <a:r>
              <a:rPr lang="is-IS" b="1" dirty="0" smtClean="0">
                <a:sym typeface="Wingdings" pitchFamily="2" charset="2"/>
              </a:rPr>
              <a:t>einstaklinginn</a:t>
            </a:r>
            <a:r>
              <a:rPr lang="is-IS" dirty="0" smtClean="0">
                <a:sym typeface="Wingdings" pitchFamily="2" charset="2"/>
              </a:rPr>
              <a:t> – skilaboðunum er</a:t>
            </a:r>
          </a:p>
          <a:p>
            <a:pPr>
              <a:buNone/>
            </a:pPr>
            <a:r>
              <a:rPr lang="is-IS" dirty="0" smtClean="0">
                <a:sym typeface="Wingdings" pitchFamily="2" charset="2"/>
              </a:rPr>
              <a:t>beint til hans</a:t>
            </a:r>
          </a:p>
          <a:p>
            <a:pPr>
              <a:buFont typeface="Wingdings"/>
              <a:buChar char="à"/>
            </a:pPr>
            <a:endParaRPr lang="is-I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1500174"/>
            <a:ext cx="7772400" cy="1143000"/>
          </a:xfrm>
        </p:spPr>
        <p:txBody>
          <a:bodyPr/>
          <a:lstStyle/>
          <a:p>
            <a:r>
              <a:rPr lang="is-IS" dirty="0" smtClean="0"/>
              <a:t>Neytendur: til hvaða hópa viljum við ná?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428868"/>
            <a:ext cx="7772400" cy="3667132"/>
          </a:xfrm>
        </p:spPr>
        <p:txBody>
          <a:bodyPr/>
          <a:lstStyle/>
          <a:p>
            <a:r>
              <a:rPr lang="is-IS" sz="1800" b="1" dirty="0" err="1" smtClean="0"/>
              <a:t>The</a:t>
            </a:r>
            <a:r>
              <a:rPr lang="is-IS" sz="1800" b="1" dirty="0" smtClean="0"/>
              <a:t> </a:t>
            </a:r>
            <a:r>
              <a:rPr lang="is-IS" sz="1800" b="1" dirty="0" err="1" smtClean="0"/>
              <a:t>E</a:t>
            </a:r>
            <a:r>
              <a:rPr lang="is-IS" sz="1800" b="1" dirty="0" err="1" smtClean="0"/>
              <a:t>nvironmental</a:t>
            </a:r>
            <a:r>
              <a:rPr lang="is-IS" sz="1800" b="1" dirty="0" smtClean="0"/>
              <a:t> </a:t>
            </a:r>
            <a:r>
              <a:rPr lang="is-IS" sz="1800" b="1" dirty="0" err="1" smtClean="0"/>
              <a:t>fighters</a:t>
            </a:r>
            <a:r>
              <a:rPr lang="is-IS" sz="1800" b="1" dirty="0" smtClean="0"/>
              <a:t> </a:t>
            </a:r>
            <a:r>
              <a:rPr lang="is-IS" sz="1800" dirty="0" smtClean="0"/>
              <a:t>- umhverfissinnuð</a:t>
            </a:r>
          </a:p>
          <a:p>
            <a:r>
              <a:rPr lang="is-IS" sz="1800" b="1" dirty="0" err="1" smtClean="0"/>
              <a:t>The</a:t>
            </a:r>
            <a:r>
              <a:rPr lang="is-IS" sz="1800" b="1" dirty="0" smtClean="0"/>
              <a:t> </a:t>
            </a:r>
            <a:r>
              <a:rPr lang="is-IS" sz="1800" b="1" dirty="0" err="1" smtClean="0"/>
              <a:t>P</a:t>
            </a:r>
            <a:r>
              <a:rPr lang="is-IS" sz="1800" b="1" dirty="0" err="1" smtClean="0"/>
              <a:t>ayers</a:t>
            </a:r>
            <a:r>
              <a:rPr lang="is-IS" sz="1800" b="1" dirty="0" smtClean="0"/>
              <a:t> </a:t>
            </a:r>
            <a:r>
              <a:rPr lang="is-IS" sz="1800" dirty="0" smtClean="0"/>
              <a:t>– flokka ruslið, tilbúin að greiða meira fyrir umhverfisvænar vörur, en vantar þekkingu og upplýsingar</a:t>
            </a:r>
          </a:p>
          <a:p>
            <a:r>
              <a:rPr lang="is-IS" sz="1800" b="1" dirty="0" err="1" smtClean="0"/>
              <a:t>The</a:t>
            </a:r>
            <a:r>
              <a:rPr lang="is-IS" sz="1800" b="1" dirty="0" smtClean="0"/>
              <a:t> </a:t>
            </a:r>
            <a:r>
              <a:rPr lang="is-IS" sz="1800" b="1" dirty="0" err="1" smtClean="0"/>
              <a:t>Beginners</a:t>
            </a:r>
            <a:r>
              <a:rPr lang="is-IS" sz="1800" b="1" dirty="0" smtClean="0"/>
              <a:t> </a:t>
            </a:r>
            <a:r>
              <a:rPr lang="is-IS" sz="1800" dirty="0" smtClean="0"/>
              <a:t>– áhugi en lítil þekking</a:t>
            </a:r>
          </a:p>
          <a:p>
            <a:r>
              <a:rPr lang="is-IS" sz="1800" b="1" dirty="0" err="1" smtClean="0"/>
              <a:t>The</a:t>
            </a:r>
            <a:r>
              <a:rPr lang="is-IS" sz="1800" b="1" dirty="0" smtClean="0"/>
              <a:t> </a:t>
            </a:r>
            <a:r>
              <a:rPr lang="is-IS" sz="1800" b="1" dirty="0" err="1" smtClean="0"/>
              <a:t>Sceptics</a:t>
            </a:r>
            <a:r>
              <a:rPr lang="is-IS" sz="1800" b="1" dirty="0" smtClean="0"/>
              <a:t> </a:t>
            </a:r>
            <a:r>
              <a:rPr lang="is-IS" sz="1800" dirty="0" smtClean="0"/>
              <a:t>- efasöm</a:t>
            </a:r>
          </a:p>
          <a:p>
            <a:r>
              <a:rPr lang="is-IS" sz="1800" b="1" dirty="0" err="1" smtClean="0"/>
              <a:t>The</a:t>
            </a:r>
            <a:r>
              <a:rPr lang="is-IS" sz="1800" b="1" dirty="0" smtClean="0"/>
              <a:t> </a:t>
            </a:r>
            <a:r>
              <a:rPr lang="is-IS" sz="1800" b="1" dirty="0" err="1" smtClean="0"/>
              <a:t>Sleepers</a:t>
            </a:r>
            <a:r>
              <a:rPr lang="is-IS" sz="1800" b="1" dirty="0" smtClean="0"/>
              <a:t> </a:t>
            </a:r>
            <a:r>
              <a:rPr lang="is-IS" sz="1800" dirty="0" smtClean="0"/>
              <a:t>– lítill áhugi almennt</a:t>
            </a:r>
          </a:p>
          <a:p>
            <a:endParaRPr lang="is-I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1285860"/>
            <a:ext cx="7772400" cy="1143000"/>
          </a:xfrm>
        </p:spPr>
        <p:txBody>
          <a:bodyPr/>
          <a:lstStyle/>
          <a:p>
            <a:r>
              <a:rPr lang="is-IS" dirty="0" smtClean="0"/>
              <a:t>Neytendur: hvaða hópar viljum við ná til?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sz="1800" b="1" dirty="0" err="1" smtClean="0">
                <a:solidFill>
                  <a:schemeClr val="accent3">
                    <a:lumMod val="65000"/>
                  </a:schemeClr>
                </a:solidFill>
              </a:rPr>
              <a:t>The</a:t>
            </a:r>
            <a:r>
              <a:rPr lang="is-IS" sz="1800" b="1" dirty="0" smtClean="0">
                <a:solidFill>
                  <a:schemeClr val="accent3">
                    <a:lumMod val="65000"/>
                  </a:schemeClr>
                </a:solidFill>
              </a:rPr>
              <a:t> </a:t>
            </a:r>
            <a:r>
              <a:rPr lang="is-IS" sz="1800" b="1" dirty="0" err="1" smtClean="0">
                <a:solidFill>
                  <a:schemeClr val="accent3">
                    <a:lumMod val="65000"/>
                  </a:schemeClr>
                </a:solidFill>
              </a:rPr>
              <a:t>E</a:t>
            </a:r>
            <a:r>
              <a:rPr lang="is-IS" sz="1800" b="1" dirty="0" err="1" smtClean="0">
                <a:solidFill>
                  <a:schemeClr val="accent3">
                    <a:lumMod val="65000"/>
                  </a:schemeClr>
                </a:solidFill>
              </a:rPr>
              <a:t>nvironmental</a:t>
            </a:r>
            <a:r>
              <a:rPr lang="is-IS" sz="1800" b="1" dirty="0" smtClean="0">
                <a:solidFill>
                  <a:schemeClr val="accent3">
                    <a:lumMod val="65000"/>
                  </a:schemeClr>
                </a:solidFill>
              </a:rPr>
              <a:t> </a:t>
            </a:r>
            <a:r>
              <a:rPr lang="is-IS" sz="1800" b="1" dirty="0" err="1" smtClean="0">
                <a:solidFill>
                  <a:schemeClr val="accent3">
                    <a:lumMod val="65000"/>
                  </a:schemeClr>
                </a:solidFill>
              </a:rPr>
              <a:t>fighters</a:t>
            </a:r>
            <a:r>
              <a:rPr lang="is-IS" sz="1800" b="1" dirty="0" smtClean="0">
                <a:solidFill>
                  <a:schemeClr val="accent3">
                    <a:lumMod val="65000"/>
                  </a:schemeClr>
                </a:solidFill>
              </a:rPr>
              <a:t> </a:t>
            </a:r>
            <a:r>
              <a:rPr lang="is-IS" sz="1800" dirty="0" smtClean="0">
                <a:solidFill>
                  <a:schemeClr val="accent3">
                    <a:lumMod val="65000"/>
                  </a:schemeClr>
                </a:solidFill>
              </a:rPr>
              <a:t>- umhverfissinnuð</a:t>
            </a:r>
          </a:p>
          <a:p>
            <a:r>
              <a:rPr lang="is-IS" sz="1800" b="1" dirty="0" err="1" smtClean="0"/>
              <a:t>The</a:t>
            </a:r>
            <a:r>
              <a:rPr lang="is-IS" sz="1800" b="1" dirty="0" smtClean="0"/>
              <a:t> </a:t>
            </a:r>
            <a:r>
              <a:rPr lang="is-IS" sz="1800" b="1" dirty="0" err="1" smtClean="0"/>
              <a:t>P</a:t>
            </a:r>
            <a:r>
              <a:rPr lang="is-IS" sz="1800" b="1" dirty="0" err="1" smtClean="0"/>
              <a:t>ayers</a:t>
            </a:r>
            <a:r>
              <a:rPr lang="is-IS" sz="1800" b="1" dirty="0" smtClean="0"/>
              <a:t> </a:t>
            </a:r>
            <a:r>
              <a:rPr lang="is-IS" sz="1800" dirty="0" smtClean="0"/>
              <a:t>– flokka ruslið, tilbúin að greiða meira fyrir umhverfisvænar vörur, en vantar þekkingu og upplýsingar</a:t>
            </a:r>
          </a:p>
          <a:p>
            <a:r>
              <a:rPr lang="is-IS" sz="1800" b="1" dirty="0" err="1" smtClean="0"/>
              <a:t>The</a:t>
            </a:r>
            <a:r>
              <a:rPr lang="is-IS" sz="1800" b="1" dirty="0" smtClean="0"/>
              <a:t> </a:t>
            </a:r>
            <a:r>
              <a:rPr lang="is-IS" sz="1800" b="1" dirty="0" err="1" smtClean="0"/>
              <a:t>Beginners</a:t>
            </a:r>
            <a:r>
              <a:rPr lang="is-IS" sz="1800" b="1" dirty="0" smtClean="0"/>
              <a:t> </a:t>
            </a:r>
            <a:r>
              <a:rPr lang="is-IS" sz="1800" dirty="0" smtClean="0"/>
              <a:t>– áhugi en lítil þekking</a:t>
            </a:r>
          </a:p>
          <a:p>
            <a:r>
              <a:rPr lang="is-IS" sz="1800" b="1" dirty="0" err="1" smtClean="0">
                <a:solidFill>
                  <a:schemeClr val="accent3">
                    <a:lumMod val="65000"/>
                  </a:schemeClr>
                </a:solidFill>
              </a:rPr>
              <a:t>The</a:t>
            </a:r>
            <a:r>
              <a:rPr lang="is-IS" sz="1800" b="1" dirty="0" smtClean="0">
                <a:solidFill>
                  <a:schemeClr val="accent3">
                    <a:lumMod val="65000"/>
                  </a:schemeClr>
                </a:solidFill>
              </a:rPr>
              <a:t> </a:t>
            </a:r>
            <a:r>
              <a:rPr lang="is-IS" sz="1800" b="1" dirty="0" err="1" smtClean="0">
                <a:solidFill>
                  <a:schemeClr val="accent3">
                    <a:lumMod val="65000"/>
                  </a:schemeClr>
                </a:solidFill>
              </a:rPr>
              <a:t>Sceptics</a:t>
            </a:r>
            <a:r>
              <a:rPr lang="is-IS" sz="1800" b="1" dirty="0" smtClean="0">
                <a:solidFill>
                  <a:schemeClr val="accent3">
                    <a:lumMod val="65000"/>
                  </a:schemeClr>
                </a:solidFill>
              </a:rPr>
              <a:t> </a:t>
            </a:r>
            <a:r>
              <a:rPr lang="is-IS" sz="1800" dirty="0" smtClean="0">
                <a:solidFill>
                  <a:schemeClr val="accent3">
                    <a:lumMod val="65000"/>
                  </a:schemeClr>
                </a:solidFill>
              </a:rPr>
              <a:t>- efasöm</a:t>
            </a:r>
          </a:p>
          <a:p>
            <a:r>
              <a:rPr lang="is-IS" sz="1800" b="1" dirty="0" err="1" smtClean="0">
                <a:solidFill>
                  <a:schemeClr val="accent3">
                    <a:lumMod val="65000"/>
                  </a:schemeClr>
                </a:solidFill>
              </a:rPr>
              <a:t>The</a:t>
            </a:r>
            <a:r>
              <a:rPr lang="is-IS" sz="1800" b="1" dirty="0" smtClean="0">
                <a:solidFill>
                  <a:schemeClr val="accent3">
                    <a:lumMod val="65000"/>
                  </a:schemeClr>
                </a:solidFill>
              </a:rPr>
              <a:t> </a:t>
            </a:r>
            <a:r>
              <a:rPr lang="is-IS" sz="1800" b="1" dirty="0" err="1" smtClean="0">
                <a:solidFill>
                  <a:schemeClr val="accent3">
                    <a:lumMod val="65000"/>
                  </a:schemeClr>
                </a:solidFill>
              </a:rPr>
              <a:t>Sleepers</a:t>
            </a:r>
            <a:r>
              <a:rPr lang="is-IS" sz="1800" b="1" dirty="0" smtClean="0">
                <a:solidFill>
                  <a:schemeClr val="accent3">
                    <a:lumMod val="65000"/>
                  </a:schemeClr>
                </a:solidFill>
              </a:rPr>
              <a:t> </a:t>
            </a:r>
            <a:r>
              <a:rPr lang="is-IS" sz="1800" dirty="0" smtClean="0">
                <a:solidFill>
                  <a:schemeClr val="accent3">
                    <a:lumMod val="65000"/>
                  </a:schemeClr>
                </a:solidFill>
              </a:rPr>
              <a:t>– lítill áhugi almennt</a:t>
            </a:r>
          </a:p>
          <a:p>
            <a:endParaRPr lang="is-IS" dirty="0" smtClean="0"/>
          </a:p>
          <a:p>
            <a:r>
              <a:rPr lang="is-IS" dirty="0" smtClean="0"/>
              <a:t>ATH! Rannsókn frá sænsku Neytendasamtökunum</a:t>
            </a:r>
          </a:p>
          <a:p>
            <a:r>
              <a:rPr lang="is-IS" dirty="0" smtClean="0"/>
              <a:t>Líklegast eru helstu einkenni allra þessa hópa á Íslandi þekkingarleysi eða jafnvel ranghugmyndir um hvað umhverfismerkingar standa fyrir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Ert þú í Svansmerkinu?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s-IS" dirty="0" smtClean="0"/>
              <a:t>Skilaboðin:</a:t>
            </a:r>
            <a:endParaRPr lang="en-US" dirty="0"/>
          </a:p>
        </p:txBody>
      </p:sp>
      <p:pic>
        <p:nvPicPr>
          <p:cNvPr id="6" name="Picture 5" descr="Cygnus transparent vefutgaf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1785926"/>
            <a:ext cx="4343728" cy="43327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Skilaboðin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sz="1800" dirty="0" smtClean="0"/>
              <a:t>Áherslan er á einstaklinginn  - höfðum til tilfinninga fólks</a:t>
            </a:r>
          </a:p>
          <a:p>
            <a:r>
              <a:rPr lang="is-IS" sz="1800" dirty="0" smtClean="0"/>
              <a:t>Svanurinn er smart, val þeirra sem eru smekklegir og flottir</a:t>
            </a:r>
          </a:p>
          <a:p>
            <a:r>
              <a:rPr lang="is-IS" sz="1800" dirty="0" smtClean="0"/>
              <a:t>„Láttu þér líða vel – veldu Svansmerkt”</a:t>
            </a:r>
          </a:p>
          <a:p>
            <a:pPr>
              <a:buNone/>
            </a:pPr>
            <a:endParaRPr lang="is-IS" sz="1800" dirty="0" smtClean="0"/>
          </a:p>
          <a:p>
            <a:pPr marL="342900" lvl="1" indent="-342900">
              <a:buNone/>
            </a:pPr>
            <a:r>
              <a:rPr lang="is-IS" b="1" dirty="0" smtClean="0"/>
              <a:t>Rökin</a:t>
            </a:r>
          </a:p>
          <a:p>
            <a:pPr marL="742950" lvl="2" indent="-342900"/>
            <a:r>
              <a:rPr lang="is-IS" sz="1800" dirty="0" smtClean="0"/>
              <a:t>Sömu gæði – betra fyrir heilsuna og umhverfið</a:t>
            </a:r>
          </a:p>
          <a:p>
            <a:pPr marL="742950" lvl="2" indent="-342900"/>
            <a:r>
              <a:rPr lang="is-IS" sz="1800" dirty="0" smtClean="0"/>
              <a:t>Svanurinn er traust merki</a:t>
            </a:r>
          </a:p>
          <a:p>
            <a:pPr>
              <a:buNone/>
            </a:pPr>
            <a:endParaRPr lang="is-IS" dirty="0" smtClean="0"/>
          </a:p>
          <a:p>
            <a:endParaRPr lang="is-I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Svansfréttabréfið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43116"/>
            <a:ext cx="7772400" cy="3952884"/>
          </a:xfrm>
        </p:spPr>
        <p:txBody>
          <a:bodyPr/>
          <a:lstStyle/>
          <a:p>
            <a:r>
              <a:rPr lang="is-IS" dirty="0" smtClean="0"/>
              <a:t>Mánaðarlega eða eftir þörfum </a:t>
            </a:r>
          </a:p>
          <a:p>
            <a:r>
              <a:rPr lang="is-IS" dirty="0" smtClean="0"/>
              <a:t>Markhópur bréfsins: Svansleyfishafar, innflytjendur Svansmerktrar vöru, verslanir, umhverfismerkisráð, umhverfisráðuneytið, iðnaðarráðuneytið, ráðgjafar/sérfræðingar, fjölmiðlar</a:t>
            </a:r>
          </a:p>
          <a:p>
            <a:r>
              <a:rPr lang="is-IS" dirty="0" smtClean="0"/>
              <a:t>Hver sem er getur skráð sig á póstlistann á vefsvæði Svansins</a:t>
            </a:r>
          </a:p>
          <a:p>
            <a:r>
              <a:rPr lang="is-IS" dirty="0" smtClean="0"/>
              <a:t>Í bréfinu verður stutt samantekt yfir helstu viðburði, kynningarmál, hvað er á döfinni, nýjar vottanir, skráningar, viðmið o.s.frv.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/>
              <a:t>Opinber innkaup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43116"/>
            <a:ext cx="7772400" cy="3952884"/>
          </a:xfrm>
        </p:spPr>
        <p:txBody>
          <a:bodyPr/>
          <a:lstStyle/>
          <a:p>
            <a:r>
              <a:rPr lang="is-IS" dirty="0" smtClean="0"/>
              <a:t>Opnar umræður með Ríkiskaupum um vistvæn innkaup, kynna Svaninn hjá hinu opinbera, t.d. hjá stofnunum og ráðuneytum</a:t>
            </a:r>
          </a:p>
          <a:p>
            <a:r>
              <a:rPr lang="is-IS" dirty="0" smtClean="0"/>
              <a:t>Hugsanlegt samstarf við stóru sveitarfélögin og/eða Staðardagskrár- skrifsstofuna um vistvæn innkaup/Svaninn</a:t>
            </a:r>
          </a:p>
          <a:p>
            <a:r>
              <a:rPr lang="is-IS" dirty="0" smtClean="0"/>
              <a:t>Umhverfisverkefni Umhverfisstofnunar og umhverfisráðuneytisins sem fordæmi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1428736"/>
            <a:ext cx="7772400" cy="895368"/>
          </a:xfrm>
        </p:spPr>
        <p:txBody>
          <a:bodyPr/>
          <a:lstStyle/>
          <a:p>
            <a:r>
              <a:rPr lang="is-IS" dirty="0" smtClean="0"/>
              <a:t>Svanskynning í samstarfi við hagsmunahópa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85992"/>
            <a:ext cx="7772400" cy="3810008"/>
          </a:xfrm>
        </p:spPr>
        <p:txBody>
          <a:bodyPr/>
          <a:lstStyle/>
          <a:p>
            <a:r>
              <a:rPr lang="is-IS" sz="1800" dirty="0" smtClean="0"/>
              <a:t>Kynna viðmiðunarreglur Svansins fyrir mismunandi sviðum atvinnulífsins</a:t>
            </a:r>
          </a:p>
          <a:p>
            <a:r>
              <a:rPr lang="is-IS" sz="1800" dirty="0" smtClean="0"/>
              <a:t>Markmið: að auka meðvitund og þekkingu fyrirtækja og efla áhuga þeirra á Svansvottun</a:t>
            </a:r>
          </a:p>
          <a:p>
            <a:r>
              <a:rPr lang="is-IS" sz="1800" dirty="0" smtClean="0"/>
              <a:t>Slíkir fundir eru einnig gott tækifæri til að opna fyrir umræðu um umhverfismerkingar almennt og þörf fyrir nýjum viðmiðunarreglum</a:t>
            </a:r>
          </a:p>
          <a:p>
            <a:r>
              <a:rPr lang="is-IS" sz="1800" dirty="0" smtClean="0"/>
              <a:t>Sérstaklega má nefna að þörf er fyrir fundi fyrir eftirfarandi svið atvinnulífsins: prentsmiðjur, verslanir, hótel, bílaþvottastöðvar, ræstingarþjónusta... </a:t>
            </a:r>
            <a:endParaRPr lang="en-US" sz="1800" dirty="0" smtClean="0"/>
          </a:p>
          <a:p>
            <a:pPr>
              <a:buNone/>
            </a:pPr>
            <a:endParaRPr lang="en-US" sz="1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1785926"/>
            <a:ext cx="7772400" cy="681054"/>
          </a:xfrm>
        </p:spPr>
        <p:txBody>
          <a:bodyPr/>
          <a:lstStyle/>
          <a:p>
            <a:r>
              <a:rPr lang="is-IS" dirty="0" smtClean="0"/>
              <a:t>Svansklúbburinn</a:t>
            </a:r>
            <a:br>
              <a:rPr lang="is-IS" dirty="0" smtClean="0"/>
            </a:br>
            <a:r>
              <a:rPr lang="is-IS" dirty="0" smtClean="0"/>
              <a:t>– Við veljum umhverfismerkt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2643182"/>
            <a:ext cx="7772400" cy="4214818"/>
          </a:xfrm>
        </p:spPr>
        <p:txBody>
          <a:bodyPr/>
          <a:lstStyle/>
          <a:p>
            <a:r>
              <a:rPr lang="is-IS" sz="1800" dirty="0" smtClean="0"/>
              <a:t>Svansklúbburinn er fyrir aðila sem leggja áherslu á umhverfismerktar vörur við innkaup. Klúbburinn er opinn öllum áhugasömum fyrirtækjum, stofnunum, skólum, samtökum o.fl. </a:t>
            </a:r>
            <a:endParaRPr lang="en-US" sz="1800" dirty="0" smtClean="0"/>
          </a:p>
          <a:p>
            <a:r>
              <a:rPr lang="is-IS" sz="1800" dirty="0" smtClean="0"/>
              <a:t>Áhugasamir þurfa að skila inn samþykktri umhverfisstefnu og innkaupastefnu þar sem kemur fram að umhverfismerktar vörur hafi forgang í innkaupum</a:t>
            </a:r>
          </a:p>
          <a:p>
            <a:r>
              <a:rPr lang="is-IS" sz="1800" dirty="0" smtClean="0"/>
              <a:t>Klúbbmeðlimir greiða árgjald fyrir notkun merkisins, upphæð fer eftir stærð starfseminnar/fjölda starfsmanna</a:t>
            </a:r>
          </a:p>
        </p:txBody>
      </p:sp>
      <p:pic>
        <p:nvPicPr>
          <p:cNvPr id="4" name="Picture 3" descr="http://www.svanen.nu/upload/63365042636970638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143512"/>
            <a:ext cx="2071670" cy="1214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1428736"/>
            <a:ext cx="7343772" cy="604822"/>
          </a:xfrm>
        </p:spPr>
        <p:txBody>
          <a:bodyPr/>
          <a:lstStyle/>
          <a:p>
            <a:r>
              <a:rPr lang="is-IS" dirty="0" smtClean="0"/>
              <a:t>Dæmi um Svanskynningu á árinu 2009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71678"/>
            <a:ext cx="7772400" cy="4024322"/>
          </a:xfrm>
        </p:spPr>
        <p:txBody>
          <a:bodyPr/>
          <a:lstStyle/>
          <a:p>
            <a:r>
              <a:rPr lang="is-IS" dirty="0" smtClean="0"/>
              <a:t>Samstarf með skólum: Svansmálþing og kynningar</a:t>
            </a:r>
          </a:p>
          <a:p>
            <a:r>
              <a:rPr lang="is-IS" dirty="0" smtClean="0"/>
              <a:t>Innskotsblað í dagblað um umhverfismerki og sjálfbæran lífsstíl</a:t>
            </a:r>
          </a:p>
          <a:p>
            <a:r>
              <a:rPr lang="is-IS" dirty="0" smtClean="0"/>
              <a:t>Svanskeppni með Svansmerkta vöru/þjónustu í verðlaun</a:t>
            </a:r>
            <a:endParaRPr lang="en-US" dirty="0" smtClean="0"/>
          </a:p>
          <a:p>
            <a:r>
              <a:rPr lang="is-IS" dirty="0" smtClean="0"/>
              <a:t>Greinaskrif í blöðum, viðtöl í fjölmiðlum</a:t>
            </a:r>
          </a:p>
          <a:p>
            <a:r>
              <a:rPr lang="is-IS" dirty="0" smtClean="0"/>
              <a:t>Svansdagar í verslunum/verslunarmiðstöðvum</a:t>
            </a:r>
          </a:p>
          <a:p>
            <a:r>
              <a:rPr lang="is-IS" dirty="0" smtClean="0"/>
              <a:t>Svanskannanir</a:t>
            </a:r>
            <a:endParaRPr lang="en-US" dirty="0" smtClean="0"/>
          </a:p>
          <a:p>
            <a:r>
              <a:rPr lang="is-IS" dirty="0" smtClean="0"/>
              <a:t>Árstíðabundnar áherslur</a:t>
            </a:r>
          </a:p>
          <a:p>
            <a:r>
              <a:rPr lang="is-IS" dirty="0" smtClean="0"/>
              <a:t>Kynning nýrra leyfa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1643050"/>
            <a:ext cx="8001056" cy="1143000"/>
          </a:xfrm>
        </p:spPr>
        <p:txBody>
          <a:bodyPr/>
          <a:lstStyle/>
          <a:p>
            <a:r>
              <a:rPr lang="is-IS" dirty="0" smtClean="0"/>
              <a:t>Svanurinn á ferðinni:</a:t>
            </a:r>
            <a:br>
              <a:rPr lang="is-IS" dirty="0" smtClean="0"/>
            </a:br>
            <a:r>
              <a:rPr lang="is-IS" dirty="0" smtClean="0"/>
              <a:t>Viðburðir sem Svanurinn tekur þátt í á næstunni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571744"/>
            <a:ext cx="7772400" cy="3524256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is-IS" dirty="0" smtClean="0"/>
              <a:t>2.-6. mars	Grænir dagar Háskólans</a:t>
            </a:r>
            <a:endParaRPr lang="en-US" dirty="0" smtClean="0"/>
          </a:p>
          <a:p>
            <a:pPr lvl="0"/>
            <a:r>
              <a:rPr lang="is-IS" dirty="0" smtClean="0"/>
              <a:t>20.-21. mars	Staðardagskrárráðstefna á Stykkishólmi</a:t>
            </a:r>
            <a:endParaRPr lang="en-US" dirty="0" smtClean="0"/>
          </a:p>
          <a:p>
            <a:pPr lvl="0"/>
            <a:r>
              <a:rPr lang="is-IS" dirty="0" smtClean="0"/>
              <a:t>25.-27. mars	</a:t>
            </a:r>
            <a:r>
              <a:rPr lang="is-IS" dirty="0" err="1" smtClean="0"/>
              <a:t>EcoProcura</a:t>
            </a:r>
            <a:r>
              <a:rPr lang="is-IS" dirty="0" smtClean="0"/>
              <a:t>,  alþjóðleg ráðstefna um vistvæn innkaup</a:t>
            </a:r>
            <a:endParaRPr lang="en-US" dirty="0" smtClean="0"/>
          </a:p>
          <a:p>
            <a:pPr>
              <a:buNone/>
            </a:pPr>
            <a:endParaRPr lang="is-IS" dirty="0" smtClean="0"/>
          </a:p>
          <a:p>
            <a:pPr>
              <a:buNone/>
            </a:pPr>
            <a:r>
              <a:rPr lang="is-IS" i="1" dirty="0" smtClean="0"/>
              <a:t>Allar ábendingar um viðburðir/tækifæri til að kynna Svaninn eru vel </a:t>
            </a:r>
          </a:p>
          <a:p>
            <a:pPr>
              <a:buNone/>
            </a:pPr>
            <a:r>
              <a:rPr lang="is-IS" i="1" dirty="0" smtClean="0"/>
              <a:t>þegnar! Hægt er að panta kynningu með því að senda fyrirspurn á </a:t>
            </a:r>
          </a:p>
          <a:p>
            <a:pPr>
              <a:buNone/>
            </a:pPr>
            <a:r>
              <a:rPr lang="is-IS" i="1" dirty="0" smtClean="0"/>
              <a:t>svanurinn@</a:t>
            </a:r>
            <a:r>
              <a:rPr lang="is-IS" i="1" dirty="0" err="1" smtClean="0"/>
              <a:t>ust</a:t>
            </a:r>
            <a:r>
              <a:rPr lang="is-IS" i="1" dirty="0" smtClean="0"/>
              <a:t>.is</a:t>
            </a:r>
            <a:endParaRPr lang="en-US" i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42910" y="4071942"/>
            <a:ext cx="7772400" cy="1362075"/>
          </a:xfrm>
        </p:spPr>
        <p:txBody>
          <a:bodyPr/>
          <a:lstStyle/>
          <a:p>
            <a:r>
              <a:rPr lang="is-IS" dirty="0" smtClean="0">
                <a:solidFill>
                  <a:srgbClr val="0070C0"/>
                </a:solidFill>
              </a:rPr>
              <a:t>kynningarefni Svansins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3" name="Picture 2" descr="Cygnus transparent vefutgaf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1785926"/>
            <a:ext cx="4343728" cy="433275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1428736"/>
            <a:ext cx="7772400" cy="1143000"/>
          </a:xfrm>
        </p:spPr>
        <p:txBody>
          <a:bodyPr/>
          <a:lstStyle/>
          <a:p>
            <a:r>
              <a:rPr lang="is-IS" dirty="0" smtClean="0"/>
              <a:t>Almennt um kynningarefni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357430"/>
            <a:ext cx="7772400" cy="3738570"/>
          </a:xfrm>
        </p:spPr>
        <p:txBody>
          <a:bodyPr/>
          <a:lstStyle/>
          <a:p>
            <a:r>
              <a:rPr lang="is-IS" dirty="0" smtClean="0"/>
              <a:t>Búa þarf til meira kynningarefni um Svaninn, efla vefsvæðið, upplýsingablöð o.fl. áður en farið er í sérstakt Svansátak sem beinist að neytendum</a:t>
            </a:r>
          </a:p>
          <a:p>
            <a:r>
              <a:rPr lang="is-IS" dirty="0" smtClean="0"/>
              <a:t>Kynningarefni sem beinist að atvinnulífinu</a:t>
            </a:r>
          </a:p>
          <a:p>
            <a:r>
              <a:rPr lang="is-IS" dirty="0" smtClean="0"/>
              <a:t>Norræna ráðherranefndin hefur eyrnamerkt fé til að þýða erlent kynningarefni yfir á íslensku. Auk þess hefur Ísland rétt að nota allt kynningarefni Svansins sem til er.</a:t>
            </a:r>
          </a:p>
          <a:p>
            <a:pPr lvl="1"/>
            <a:endParaRPr lang="is-IS" dirty="0" smtClean="0"/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vanurinn_cmyk_u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1142984"/>
            <a:ext cx="4320472" cy="492922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4810" y="1071546"/>
            <a:ext cx="4672018" cy="2390772"/>
          </a:xfrm>
        </p:spPr>
        <p:txBody>
          <a:bodyPr/>
          <a:lstStyle/>
          <a:p>
            <a:r>
              <a:rPr lang="is-IS" dirty="0" smtClean="0"/>
              <a:t>Ísskápssegull með ýmsum umhverfis- og lífrænum merkjum</a:t>
            </a:r>
            <a:endParaRPr lang="en-US" dirty="0"/>
          </a:p>
        </p:txBody>
      </p:sp>
      <p:pic>
        <p:nvPicPr>
          <p:cNvPr id="4" name="Content Placeholder 3" descr="segullinn vefutgafa transparen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2518155" cy="567617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4546" y="500042"/>
            <a:ext cx="3571900" cy="928670"/>
          </a:xfrm>
        </p:spPr>
        <p:txBody>
          <a:bodyPr/>
          <a:lstStyle/>
          <a:p>
            <a:pPr algn="ctr"/>
            <a:r>
              <a:rPr lang="is-IS" dirty="0" smtClean="0"/>
              <a:t>Svanurinn.is</a:t>
            </a:r>
            <a:endParaRPr lang="en-US" dirty="0"/>
          </a:p>
        </p:txBody>
      </p:sp>
      <p:pic>
        <p:nvPicPr>
          <p:cNvPr id="5" name="Content Placeholder 4" descr="sidan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84" y="1357298"/>
            <a:ext cx="4500594" cy="471602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538" y="2428868"/>
            <a:ext cx="3786214" cy="2214578"/>
          </a:xfrm>
        </p:spPr>
        <p:txBody>
          <a:bodyPr/>
          <a:lstStyle/>
          <a:p>
            <a:r>
              <a:rPr lang="is-IS" dirty="0" err="1" smtClean="0"/>
              <a:t>Cygnus</a:t>
            </a:r>
            <a:r>
              <a:rPr lang="is-IS" dirty="0" smtClean="0"/>
              <a:t> </a:t>
            </a:r>
            <a:br>
              <a:rPr lang="is-IS" dirty="0" smtClean="0"/>
            </a:br>
            <a:r>
              <a:rPr lang="is-IS" dirty="0" smtClean="0"/>
              <a:t>– fulltrúi Svansins</a:t>
            </a:r>
            <a:endParaRPr lang="en-US" dirty="0"/>
          </a:p>
        </p:txBody>
      </p:sp>
      <p:pic>
        <p:nvPicPr>
          <p:cNvPr id="8" name="Picture 7" descr="Cygnus transparent vefutgaf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714356"/>
            <a:ext cx="4842709" cy="48304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vansauglysing122x175mm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1285860"/>
            <a:ext cx="3104673" cy="44506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928802"/>
            <a:ext cx="7772400" cy="1143000"/>
          </a:xfrm>
        </p:spPr>
        <p:txBody>
          <a:bodyPr/>
          <a:lstStyle/>
          <a:p>
            <a:r>
              <a:rPr lang="is-IS" dirty="0" smtClean="0"/>
              <a:t>Talsmaður Svansins á Íslandi?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10" y="2857496"/>
            <a:ext cx="4029076" cy="3381380"/>
          </a:xfrm>
        </p:spPr>
        <p:txBody>
          <a:bodyPr/>
          <a:lstStyle/>
          <a:p>
            <a:r>
              <a:rPr lang="is-IS" dirty="0" smtClean="0"/>
              <a:t>Þekktan einstakling sem tileinkar sér gildi Svansins og breiðir út boðskap Svansins</a:t>
            </a:r>
          </a:p>
          <a:p>
            <a:r>
              <a:rPr lang="is-IS" dirty="0" smtClean="0"/>
              <a:t>Þekkt fyrir jákvætt viðhorf, nútímaleg og smart – fyrirmynd</a:t>
            </a:r>
          </a:p>
          <a:p>
            <a:r>
              <a:rPr lang="is-IS" dirty="0" smtClean="0"/>
              <a:t>„Ég vel Svansmerkt”</a:t>
            </a:r>
          </a:p>
          <a:p>
            <a:endParaRPr lang="en-US" dirty="0"/>
          </a:p>
        </p:txBody>
      </p:sp>
      <p:pic>
        <p:nvPicPr>
          <p:cNvPr id="36869" name="Picture 5" descr="C:\Documents and Settings\annemaria\Local Settings\Temporary Internet Files\Content.IE5\IRZA4ZYH\MCj02346250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2357430"/>
            <a:ext cx="2560644" cy="28570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7772400" cy="1143000"/>
          </a:xfrm>
        </p:spPr>
        <p:txBody>
          <a:bodyPr/>
          <a:lstStyle/>
          <a:p>
            <a:pPr algn="ctr"/>
            <a:r>
              <a:rPr lang="is-IS" dirty="0" smtClean="0"/>
              <a:t>Svanurinn og „ástandið”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10" y="1785926"/>
            <a:ext cx="7772400" cy="3667132"/>
          </a:xfrm>
        </p:spPr>
        <p:txBody>
          <a:bodyPr/>
          <a:lstStyle/>
          <a:p>
            <a:pPr>
              <a:buNone/>
            </a:pPr>
            <a:r>
              <a:rPr lang="is-IS" b="1" dirty="0" smtClean="0"/>
              <a:t>Neytendur</a:t>
            </a:r>
          </a:p>
          <a:p>
            <a:r>
              <a:rPr lang="is-IS" dirty="0" smtClean="0"/>
              <a:t>Ákvörðunarferli neytenda við innkaup breytist</a:t>
            </a:r>
          </a:p>
          <a:p>
            <a:r>
              <a:rPr lang="is-IS" dirty="0" smtClean="0"/>
              <a:t>Verð og gæði munu skipta meira máli – betur ígrunduð innkaup</a:t>
            </a:r>
          </a:p>
          <a:p>
            <a:r>
              <a:rPr lang="is-IS" dirty="0" smtClean="0"/>
              <a:t>Verðið á Svansmerktum vörum/þjónustu er ekki hærra en sbr. vörur – eða </a:t>
            </a:r>
            <a:r>
              <a:rPr lang="is-IS" u="sng" dirty="0" smtClean="0"/>
              <a:t>á</a:t>
            </a:r>
            <a:r>
              <a:rPr lang="is-IS" dirty="0" smtClean="0"/>
              <a:t> ekki að vera það</a:t>
            </a:r>
          </a:p>
          <a:p>
            <a:pPr>
              <a:buNone/>
            </a:pPr>
            <a:endParaRPr lang="is-IS" dirty="0" smtClean="0"/>
          </a:p>
          <a:p>
            <a:pPr>
              <a:buNone/>
            </a:pPr>
            <a:r>
              <a:rPr lang="is-IS" b="1" dirty="0" smtClean="0"/>
              <a:t>Fyrirtæki</a:t>
            </a:r>
          </a:p>
          <a:p>
            <a:r>
              <a:rPr lang="is-IS" dirty="0" smtClean="0"/>
              <a:t>Fyrirtæki þurfa að finna nýjar leiðir til að styrkja samkeppnisstöðuna</a:t>
            </a:r>
          </a:p>
          <a:p>
            <a:r>
              <a:rPr lang="is-IS" dirty="0" smtClean="0"/>
              <a:t>Tími og vilji fyrir stefnumörkun til framtíðar</a:t>
            </a:r>
          </a:p>
          <a:p>
            <a:r>
              <a:rPr lang="is-IS" dirty="0" smtClean="0"/>
              <a:t>Áhuginn fyrir Svaninum hefur aukist verulega á síðustu mánuðum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42910" y="4071942"/>
            <a:ext cx="7772400" cy="1362075"/>
          </a:xfrm>
        </p:spPr>
        <p:txBody>
          <a:bodyPr/>
          <a:lstStyle/>
          <a:p>
            <a:r>
              <a:rPr lang="is-IS" dirty="0" smtClean="0"/>
              <a:t>Ert þú í Svansmerkinu?</a:t>
            </a:r>
            <a:endParaRPr lang="en-US" dirty="0"/>
          </a:p>
        </p:txBody>
      </p:sp>
      <p:pic>
        <p:nvPicPr>
          <p:cNvPr id="6" name="Picture 5" descr="Cygnus transparent vefutgaf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1785926"/>
            <a:ext cx="4343728" cy="43327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13877</TotalTime>
  <Words>1172</Words>
  <Application>Microsoft PowerPoint</Application>
  <PresentationFormat>On-screen Show (4:3)</PresentationFormat>
  <Paragraphs>176</Paragraphs>
  <Slides>30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Default Design</vt:lpstr>
      <vt:lpstr>EFLING SVANSINS</vt:lpstr>
      <vt:lpstr>Markmið Svansins</vt:lpstr>
      <vt:lpstr>Efling Svansins í skrefum</vt:lpstr>
      <vt:lpstr>Svansverkefni í vinnslu eða undirbúningi:</vt:lpstr>
      <vt:lpstr>Drög að Kynningaráætlun</vt:lpstr>
      <vt:lpstr>Helstu niðurstöður og ráðleggingar úr skýrslunni Successful marketing of the Swan label</vt:lpstr>
      <vt:lpstr>Umhverfisvitund Íslendinga</vt:lpstr>
      <vt:lpstr>Markmið og aðferðir  í kynningarstarfi Svansins 2009</vt:lpstr>
      <vt:lpstr>Aðferðir</vt:lpstr>
      <vt:lpstr>Markhópar</vt:lpstr>
      <vt:lpstr>Neytendur: til hvaða hópa viljum við ná?</vt:lpstr>
      <vt:lpstr>Neytendur: hvaða hópar viljum við ná til?</vt:lpstr>
      <vt:lpstr>Ert þú í Svansmerkinu?</vt:lpstr>
      <vt:lpstr>Skilaboðin</vt:lpstr>
      <vt:lpstr>Svansfréttabréfið</vt:lpstr>
      <vt:lpstr>Opinber innkaup</vt:lpstr>
      <vt:lpstr>Svanskynning í samstarfi við hagsmunahópa</vt:lpstr>
      <vt:lpstr>Svansklúbburinn – Við veljum umhverfismerkt</vt:lpstr>
      <vt:lpstr>Dæmi um Svanskynningu á árinu 2009</vt:lpstr>
      <vt:lpstr>Svanurinn á ferðinni: Viðburðir sem Svanurinn tekur þátt í á næstunni</vt:lpstr>
      <vt:lpstr>kynningarefni Svansins</vt:lpstr>
      <vt:lpstr>Almennt um kynningarefni</vt:lpstr>
      <vt:lpstr>Slide 23</vt:lpstr>
      <vt:lpstr>Ísskápssegull með ýmsum umhverfis- og lífrænum merkjum</vt:lpstr>
      <vt:lpstr>Svanurinn.is</vt:lpstr>
      <vt:lpstr>Cygnus  – fulltrúi Svansins</vt:lpstr>
      <vt:lpstr>Slide 27</vt:lpstr>
      <vt:lpstr>Talsmaður Svansins á Íslandi?</vt:lpstr>
      <vt:lpstr>Svanurinn og „ástandið”</vt:lpstr>
      <vt:lpstr>Ert þú í Svansmerkinu?</vt:lpstr>
    </vt:vector>
  </TitlesOfParts>
  <Company>Umhverfisstofnun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Hrefna Guðmundsdóttir</dc:creator>
  <cp:lastModifiedBy>annemaria</cp:lastModifiedBy>
  <cp:revision>331</cp:revision>
  <dcterms:created xsi:type="dcterms:W3CDTF">2008-04-29T11:54:44Z</dcterms:created>
  <dcterms:modified xsi:type="dcterms:W3CDTF">2009-02-26T11:06:05Z</dcterms:modified>
</cp:coreProperties>
</file>