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9" r:id="rId2"/>
    <p:sldId id="312" r:id="rId3"/>
    <p:sldId id="263" r:id="rId4"/>
    <p:sldId id="286" r:id="rId5"/>
    <p:sldId id="287" r:id="rId6"/>
    <p:sldId id="304" r:id="rId7"/>
    <p:sldId id="314" r:id="rId8"/>
    <p:sldId id="302" r:id="rId9"/>
    <p:sldId id="322" r:id="rId10"/>
    <p:sldId id="303" r:id="rId11"/>
    <p:sldId id="306" r:id="rId12"/>
    <p:sldId id="307" r:id="rId13"/>
    <p:sldId id="318" r:id="rId14"/>
    <p:sldId id="308" r:id="rId15"/>
    <p:sldId id="313" r:id="rId16"/>
    <p:sldId id="309" r:id="rId17"/>
    <p:sldId id="317" r:id="rId18"/>
    <p:sldId id="310" r:id="rId19"/>
    <p:sldId id="293" r:id="rId20"/>
    <p:sldId id="311" r:id="rId21"/>
    <p:sldId id="323" r:id="rId22"/>
  </p:sldIdLst>
  <p:sldSz cx="9144000" cy="6858000" type="screen4x3"/>
  <p:notesSz cx="6794500" cy="9918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54A"/>
    <a:srgbClr val="1D5C9F"/>
    <a:srgbClr val="336600"/>
    <a:srgbClr val="008000"/>
    <a:srgbClr val="FFFFCC"/>
    <a:srgbClr val="FFCC99"/>
    <a:srgbClr val="FFCC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42" autoAdjust="0"/>
    <p:restoredTop sz="89684" autoAdjust="0"/>
  </p:normalViewPr>
  <p:slideViewPr>
    <p:cSldViewPr>
      <p:cViewPr varScale="1">
        <p:scale>
          <a:sx n="94" d="100"/>
          <a:sy n="94" d="100"/>
        </p:scale>
        <p:origin x="-39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940" y="-96"/>
      </p:cViewPr>
      <p:guideLst>
        <p:guide orient="horz" pos="3125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DD548EB7-505A-4143-8BC5-B2C6789EB46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59350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67" y="4710549"/>
            <a:ext cx="4981767" cy="446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0D4D1C11-CC54-4AD0-8FE9-A5445E38574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106" charset="-128"/>
        <a:cs typeface="ヒラギノ角ゴ Pro W3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sv-SE" dirty="0" smtClean="0"/>
          </a:p>
          <a:p>
            <a:r>
              <a:rPr lang="sv-SE" b="1" dirty="0" smtClean="0"/>
              <a:t>Svanurinn stóð</a:t>
            </a:r>
            <a:r>
              <a:rPr lang="sv-SE" b="1" baseline="0" dirty="0" smtClean="0"/>
              <a:t> sig afar vel hvað varðar:</a:t>
            </a:r>
            <a:endParaRPr lang="sv-SE" b="1" dirty="0" smtClean="0"/>
          </a:p>
          <a:p>
            <a:r>
              <a:rPr lang="sv-SE" dirty="0" smtClean="0"/>
              <a:t>- Þróun</a:t>
            </a:r>
            <a:r>
              <a:rPr lang="sv-SE" baseline="0" dirty="0" smtClean="0"/>
              <a:t> viðmiða – nákvæmni og fagmennska</a:t>
            </a:r>
          </a:p>
          <a:p>
            <a:pPr>
              <a:buFontTx/>
              <a:buChar char="-"/>
            </a:pPr>
            <a:r>
              <a:rPr lang="sv-SE" baseline="0" dirty="0" smtClean="0"/>
              <a:t> </a:t>
            </a:r>
            <a:r>
              <a:rPr lang="sv-SE" baseline="0" dirty="0" smtClean="0"/>
              <a:t>Gegnsæi </a:t>
            </a:r>
            <a:r>
              <a:rPr lang="sv-SE" baseline="0" dirty="0" smtClean="0"/>
              <a:t>kerfisins</a:t>
            </a:r>
          </a:p>
          <a:p>
            <a:pPr>
              <a:buFontTx/>
              <a:buChar char="-"/>
            </a:pPr>
            <a:r>
              <a:rPr lang="sv-SE" baseline="0" dirty="0" smtClean="0"/>
              <a:t> Endurskoðun viðmiða</a:t>
            </a:r>
          </a:p>
          <a:p>
            <a:pPr>
              <a:buFontTx/>
              <a:buChar char="-"/>
            </a:pPr>
            <a:r>
              <a:rPr lang="sv-SE" baseline="0" dirty="0" smtClean="0"/>
              <a:t> Opinbert merki</a:t>
            </a:r>
          </a:p>
          <a:p>
            <a:pPr>
              <a:buFontTx/>
              <a:buChar char="-"/>
            </a:pPr>
            <a:r>
              <a:rPr lang="sv-SE" baseline="0" dirty="0" smtClean="0"/>
              <a:t> Almenn gæði</a:t>
            </a:r>
          </a:p>
          <a:p>
            <a:pPr>
              <a:buFontTx/>
              <a:buChar char="-"/>
            </a:pPr>
            <a:r>
              <a:rPr lang="sv-SE" baseline="0" dirty="0" smtClean="0"/>
              <a:t> Lifsferill vörunnar metin í heild</a:t>
            </a:r>
          </a:p>
          <a:p>
            <a:pPr>
              <a:buFontTx/>
              <a:buChar char="-"/>
            </a:pPr>
            <a:r>
              <a:rPr lang="sv-SE" baseline="0" dirty="0" smtClean="0"/>
              <a:t> Sérstök hrós fyrir þróun viðmiða í náinni samstarf við iðnað – gott samstarf milli hagsmunaaðila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s-IS" dirty="0" smtClean="0"/>
              <a:t>70% Íslendinga þekkja Svansmerkið, skv. árlegri Gallupkönnun</a:t>
            </a:r>
          </a:p>
          <a:p>
            <a:r>
              <a:rPr lang="is-IS" dirty="0" smtClean="0"/>
              <a:t>miðað við 50% árið 2004</a:t>
            </a:r>
          </a:p>
          <a:p>
            <a:r>
              <a:rPr lang="is-IS" dirty="0" smtClean="0"/>
              <a:t>Svansmerki/umhverfismerki/umhverfisvænna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AF5241-3914-4CDC-BC8F-0C0B11B91AD2}" type="slidenum">
              <a:rPr lang="en-GB"/>
              <a:pPr/>
              <a:t>17</a:t>
            </a:fld>
            <a:endParaRPr lang="en-GB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sz="1000" dirty="0" smtClean="0"/>
              <a:t>Kröfurnar </a:t>
            </a:r>
            <a:r>
              <a:rPr lang="is-IS" sz="1000" dirty="0"/>
              <a:t>sem gerðar eru verða að vera strangar en mögulegar</a:t>
            </a:r>
            <a:r>
              <a:rPr lang="is-IS" sz="1000" dirty="0" smtClean="0"/>
              <a:t>.</a:t>
            </a:r>
          </a:p>
          <a:p>
            <a:endParaRPr lang="is-IS" sz="1000" dirty="0" smtClean="0"/>
          </a:p>
          <a:p>
            <a:r>
              <a:rPr lang="is-IS" sz="1000" dirty="0" smtClean="0"/>
              <a:t>30% reglan</a:t>
            </a:r>
          </a:p>
          <a:p>
            <a:endParaRPr lang="is-IS" sz="100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s-IS" sz="1000" dirty="0" smtClean="0"/>
              <a:t>Sérfræðingar Umhverfismerkisins sem setja upp kröfur varðandi umhverfismál fyrirtækja verða að hafa góða þekkingu á viðkomandi vöruframleiðslu (sem viðmiðin ná til), umhverfismálum og fylgjast vel með tækninýjungum sem stuðla að minnkuðu álagi á umhverfið</a:t>
            </a:r>
          </a:p>
          <a:p>
            <a:endParaRPr lang="is-IS" sz="1000" dirty="0"/>
          </a:p>
          <a:p>
            <a:endParaRPr lang="is-IS" dirty="0"/>
          </a:p>
          <a:p>
            <a:endParaRPr lang="is-IS" dirty="0"/>
          </a:p>
          <a:p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643314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Calibri" pitchFamily="34" charset="0"/>
                <a:cs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CD2140B-DB3C-41DA-B7B1-3185938CB4D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>
                <a:solidFill>
                  <a:srgbClr val="0070C0"/>
                </a:solidFill>
                <a:latin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>
                <a:latin typeface="Calibri" pitchFamily="34" charset="0"/>
              </a:defRPr>
            </a:lvl1pPr>
            <a:lvl2pPr>
              <a:defRPr sz="1800">
                <a:latin typeface="Calibri" pitchFamily="34" charset="0"/>
              </a:defRPr>
            </a:lvl2pPr>
            <a:lvl3pPr>
              <a:defRPr sz="1600">
                <a:latin typeface="Calibri" pitchFamily="34" charset="0"/>
              </a:defRPr>
            </a:lvl3pPr>
            <a:lvl4pPr>
              <a:defRPr sz="1600">
                <a:latin typeface="Calibri" pitchFamily="34" charset="0"/>
              </a:defRPr>
            </a:lvl4pPr>
            <a:lvl5pPr>
              <a:defRPr sz="1600"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CA7DD20-14DE-412C-975A-B1A58CABF92A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7" name="Picture 6" descr="svanurinn_cmyk_ust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4282" y="214290"/>
            <a:ext cx="1000132" cy="11410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BBEF65-CC05-4436-998E-3E81EADB5CA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088BAE-6ABA-48C8-AB9D-FFBDC337556E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8" name="Picture 7" descr="svanurinn_cmyk_ust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4282" y="214290"/>
            <a:ext cx="1000132" cy="11410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E6449BC-3BAC-4245-9725-9A0168743F8E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" name="Picture 9" descr="svanurinn_cmyk_ust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4282" y="214290"/>
            <a:ext cx="1000132" cy="11410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9C538A3-FC67-4170-9FE0-68D3B9D4FEB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5289EC5-603D-4B41-BECC-105DA135F7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7585E80-3B30-43C1-8B35-488467D411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2B02B76-B512-4670-AC95-4149C6B2D8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44309F1-20DC-4948-905F-59507D80D93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9CFF270-7B6F-4969-A7B2-8BCAA8D872E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ACC25A8-6382-402D-8D5B-90B3938ED09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ppt undir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s-IS" dirty="0" smtClean="0">
                <a:solidFill>
                  <a:srgbClr val="0070C0"/>
                </a:solidFill>
              </a:rPr>
              <a:t>FRAMTÍÐ SVANSINS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57290" y="3143248"/>
            <a:ext cx="6400800" cy="1752600"/>
          </a:xfrm>
        </p:spPr>
        <p:txBody>
          <a:bodyPr/>
          <a:lstStyle/>
          <a:p>
            <a:r>
              <a:rPr lang="is-IS" b="1" dirty="0" smtClean="0"/>
              <a:t>Málstofa á Grand Hótel Reykjavík</a:t>
            </a:r>
          </a:p>
          <a:p>
            <a:r>
              <a:rPr lang="is-IS" b="1" dirty="0" smtClean="0"/>
              <a:t>26. Febrúar 2009</a:t>
            </a:r>
          </a:p>
          <a:p>
            <a:r>
              <a:rPr lang="is-IS" b="1" dirty="0" smtClean="0"/>
              <a:t>12:30-16:00</a:t>
            </a:r>
            <a:endParaRPr lang="en-US" b="1" dirty="0"/>
          </a:p>
        </p:txBody>
      </p:sp>
      <p:pic>
        <p:nvPicPr>
          <p:cNvPr id="4" name="Picture 3" descr="Svanen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85728"/>
            <a:ext cx="1500198" cy="1702726"/>
          </a:xfrm>
          <a:prstGeom prst="rect">
            <a:avLst/>
          </a:prstGeom>
        </p:spPr>
      </p:pic>
      <p:pic>
        <p:nvPicPr>
          <p:cNvPr id="7" name="Picture 6" descr="Cygnus transparent vefutgaf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214554"/>
            <a:ext cx="3631337" cy="36221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rgbClr val="0070C0"/>
                </a:solidFill>
              </a:rPr>
              <a:t>Svanurinn hefur sig til flugs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 smtClean="0"/>
              <a:t>Kristín Linda Árnadóttir, forstjóri Umhverfisstofnunar</a:t>
            </a:r>
            <a:endParaRPr lang="en-US" dirty="0"/>
          </a:p>
        </p:txBody>
      </p:sp>
      <p:pic>
        <p:nvPicPr>
          <p:cNvPr id="7" name="Picture 6" descr="svanurinn_cmyk_u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071547"/>
            <a:ext cx="1941081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8660" y="1142984"/>
            <a:ext cx="5057756" cy="928694"/>
          </a:xfrm>
        </p:spPr>
        <p:txBody>
          <a:bodyPr/>
          <a:lstStyle/>
          <a:p>
            <a:r>
              <a:rPr lang="is-IS" dirty="0" smtClean="0"/>
              <a:t>Efling Svansins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24" y="1981200"/>
            <a:ext cx="7600976" cy="4114800"/>
          </a:xfrm>
        </p:spPr>
        <p:txBody>
          <a:bodyPr/>
          <a:lstStyle/>
          <a:p>
            <a:r>
              <a:rPr lang="is-IS" dirty="0" smtClean="0"/>
              <a:t>Ákvörðun tekin í mars að hefja Svaninn til flugs</a:t>
            </a:r>
          </a:p>
          <a:p>
            <a:r>
              <a:rPr lang="is-IS" dirty="0" smtClean="0"/>
              <a:t>Stefnumótun stofnunarinnar 2008-2012</a:t>
            </a:r>
          </a:p>
          <a:p>
            <a:r>
              <a:rPr lang="is-IS" dirty="0" smtClean="0"/>
              <a:t>Áherslur umhverfisráðherra</a:t>
            </a:r>
          </a:p>
          <a:p>
            <a:r>
              <a:rPr lang="is-IS" dirty="0" smtClean="0"/>
              <a:t>Ráðgjafafyrirtækið Alta ráðið til að gera greiningu á stöðu, útbúa upplýsingarefni fyrir vefinn og undirbúa kynningu á Degi Umhverfisins, 25. apríl 2008</a:t>
            </a:r>
          </a:p>
          <a:p>
            <a:r>
              <a:rPr lang="is-IS" dirty="0" smtClean="0"/>
              <a:t>Unnið innanhús við að styrkja innviði, sérstaklega varðandi afgreiðslu á erindum</a:t>
            </a:r>
          </a:p>
          <a:p>
            <a:r>
              <a:rPr lang="is-IS" dirty="0" smtClean="0"/>
              <a:t>Nýr starfsmaður Svansins </a:t>
            </a:r>
          </a:p>
          <a:p>
            <a:r>
              <a:rPr lang="is-IS" dirty="0" smtClean="0"/>
              <a:t>Verkefni ársins 2009 sett fram</a:t>
            </a:r>
          </a:p>
          <a:p>
            <a:pPr>
              <a:buNone/>
            </a:pPr>
            <a:endParaRPr lang="is-IS" dirty="0" smtClean="0"/>
          </a:p>
          <a:p>
            <a:endParaRPr lang="is-IS" dirty="0" smtClean="0"/>
          </a:p>
          <a:p>
            <a:pPr>
              <a:buNone/>
            </a:pPr>
            <a:endParaRPr lang="is-I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5929354" cy="1609748"/>
          </a:xfrm>
        </p:spPr>
        <p:txBody>
          <a:bodyPr/>
          <a:lstStyle/>
          <a:p>
            <a:r>
              <a:rPr lang="is-IS" dirty="0" smtClean="0"/>
              <a:t>Efling umhverfismerkja er eitt aðalmarkmið Umhverfisstofnunar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785926"/>
            <a:ext cx="7772400" cy="4286280"/>
          </a:xfrm>
        </p:spPr>
        <p:txBody>
          <a:bodyPr/>
          <a:lstStyle/>
          <a:p>
            <a:pPr>
              <a:buNone/>
            </a:pPr>
            <a:r>
              <a:rPr lang="is-IS" sz="1600" b="1" cap="all" dirty="0" smtClean="0"/>
              <a:t>Markmið Umhverfisstofnunar  2008-2012</a:t>
            </a:r>
            <a:endParaRPr lang="en-US" sz="1600" b="1" cap="all" dirty="0" smtClean="0"/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Draga úr losun gróðurhúsaloftegunda á Íslandi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Draga úr losun heilsuskaðlegra efna og efna sem eru hættuleg umhverfinu. 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Gera upplýsingar um umhverfismál aðgengilegri almenningi og hagsmunaaðilum og gera þeim þannig kleift að hafa áhrif á umhverfi sitt.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Vinna að vernd, viðhaldi, endurheimt og nýting þeirra auðlinda sem felast í náttúru Íslands byggð á sjónarmiðum um líffræðilega fjölbreytni, varðveislu jarðmyndana og landslagsheilda.  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Stuðla að verndun og sjálfbærri nýtingu villtra dýrastofna.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Kynna rétt almennings til að njóta útivistar í náttúrunni og með því bæta og tryggja lýðheilsu landsmanna.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Vistkerfisnálgun verði beitt við heildstæða stjórnun á umhverfi í vatni og hafi.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Draga úr myndun úrgangs og auka endurvinnslu hans.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Stjórnsýsla stofnunarinnar verði skýr og skilvirk.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is-IS" sz="1600" b="1" dirty="0" smtClean="0"/>
              <a:t>Umhverfismerkingar leiði innkaup almennings og fyrirtækja</a:t>
            </a:r>
            <a:endParaRPr lang="en-US" sz="1600" b="1" dirty="0" smtClean="0"/>
          </a:p>
          <a:p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285860"/>
            <a:ext cx="7772400" cy="1143000"/>
          </a:xfrm>
        </p:spPr>
        <p:txBody>
          <a:bodyPr/>
          <a:lstStyle/>
          <a:p>
            <a:pPr algn="l"/>
            <a:r>
              <a:rPr lang="is-IS" dirty="0" smtClean="0"/>
              <a:t>Markmið Svansstarfsins 2009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2214554"/>
            <a:ext cx="7772400" cy="3829048"/>
          </a:xfrm>
        </p:spPr>
        <p:txBody>
          <a:bodyPr/>
          <a:lstStyle/>
          <a:p>
            <a:r>
              <a:rPr lang="is-IS" dirty="0" smtClean="0"/>
              <a:t>Efla áhuga almennings, fyrirtækja og stofnana á umhverfismerktum vörum í samráði við atvinnulífið</a:t>
            </a:r>
          </a:p>
          <a:p>
            <a:r>
              <a:rPr lang="is-IS" dirty="0" smtClean="0"/>
              <a:t>Fjöldi leyfishafa umhverfismerktrar vöru og þjónustu þrefaldaður</a:t>
            </a:r>
            <a:r>
              <a:rPr lang="is-IS" b="1" dirty="0" smtClean="0"/>
              <a:t>	</a:t>
            </a:r>
          </a:p>
          <a:p>
            <a:r>
              <a:rPr lang="is-IS" dirty="0" smtClean="0"/>
              <a:t>Hlutfall vara á markaði sem eru umhverfismerktar aukist stórlega</a:t>
            </a:r>
          </a:p>
          <a:p>
            <a:r>
              <a:rPr lang="is-IS" dirty="0" smtClean="0"/>
              <a:t>Umhverfisstofnun verði leiðandi og fyrirmynd í innkaupum á umhverfismerktum vörum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428736"/>
            <a:ext cx="7772400" cy="785810"/>
          </a:xfrm>
        </p:spPr>
        <p:txBody>
          <a:bodyPr/>
          <a:lstStyle/>
          <a:p>
            <a:pPr algn="l"/>
            <a:r>
              <a:rPr lang="is-IS" dirty="0" smtClean="0"/>
              <a:t>Gjaldskrá Svansins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3116"/>
            <a:ext cx="7772400" cy="3952884"/>
          </a:xfrm>
        </p:spPr>
        <p:txBody>
          <a:bodyPr/>
          <a:lstStyle/>
          <a:p>
            <a:r>
              <a:rPr lang="is-IS" dirty="0" smtClean="0"/>
              <a:t>Svanurinn er ekki rekinn í hagnaðarskyni, en rekstrinum fylgir þó ýmis kostnaður. Kostnaður tengist í megindráttum eftirfarandi þáttum: </a:t>
            </a:r>
          </a:p>
          <a:p>
            <a:pPr>
              <a:buNone/>
            </a:pPr>
            <a:endParaRPr lang="is-IS" dirty="0" smtClean="0"/>
          </a:p>
          <a:p>
            <a:pPr lvl="1"/>
            <a:r>
              <a:rPr lang="is-IS" dirty="0" smtClean="0"/>
              <a:t>umsýsla vegna umsókna og eftirlits með vörum/þjónustu</a:t>
            </a:r>
          </a:p>
          <a:p>
            <a:pPr lvl="1"/>
            <a:r>
              <a:rPr lang="is-IS" dirty="0" smtClean="0"/>
              <a:t>kynningamál</a:t>
            </a:r>
          </a:p>
          <a:p>
            <a:pPr lvl="1"/>
            <a:r>
              <a:rPr lang="is-IS" dirty="0" smtClean="0"/>
              <a:t>þróun á viðmiðunarreglum</a:t>
            </a:r>
          </a:p>
          <a:p>
            <a:pPr lvl="1">
              <a:buNone/>
            </a:pPr>
            <a:endParaRPr lang="is-IS" dirty="0" smtClean="0"/>
          </a:p>
          <a:p>
            <a:r>
              <a:rPr lang="is-IS" dirty="0" smtClean="0"/>
              <a:t>Gjaldskrá Svansins er frá 1998. Ný gjaldskrá er í vinnslu.</a:t>
            </a:r>
          </a:p>
          <a:p>
            <a:pPr lvl="1"/>
            <a:endParaRPr lang="is-IS" dirty="0" smtClean="0"/>
          </a:p>
          <a:p>
            <a:endParaRPr lang="is-IS" dirty="0" smtClean="0"/>
          </a:p>
          <a:p>
            <a:endParaRPr lang="is-IS" dirty="0" smtClean="0"/>
          </a:p>
          <a:p>
            <a:endParaRPr lang="is-I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1214422"/>
            <a:ext cx="7772400" cy="785818"/>
          </a:xfrm>
        </p:spPr>
        <p:txBody>
          <a:bodyPr/>
          <a:lstStyle/>
          <a:p>
            <a:pPr algn="l"/>
            <a:r>
              <a:rPr lang="is-IS" dirty="0" smtClean="0"/>
              <a:t>Gjaldskrá Svansins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00240"/>
            <a:ext cx="7772400" cy="4095760"/>
          </a:xfrm>
        </p:spPr>
        <p:txBody>
          <a:bodyPr/>
          <a:lstStyle/>
          <a:p>
            <a:r>
              <a:rPr lang="is-IS" dirty="0" smtClean="0"/>
              <a:t>Íslandi ber að samræma gjaldskrá við hin Norðurlöndin vegna fyrirhugaðrar sameiginlegrar gjaldtöku. Sameiginleg gjaldtaka verður innleidd í skrefum – við innleiðingu nýrra viðmiða og fyrir ákveðna vöru/þjónustuflokka.</a:t>
            </a:r>
          </a:p>
          <a:p>
            <a:r>
              <a:rPr lang="is-IS" dirty="0" smtClean="0"/>
              <a:t>Ísland hefur þó heimild fyrir lægri lágmarks og hámarksgjöld fyrir þjónustufyrirtæki.</a:t>
            </a:r>
          </a:p>
          <a:p>
            <a:r>
              <a:rPr lang="is-IS" dirty="0" smtClean="0"/>
              <a:t>Árgjald fyrir vörur: 0,3% af heildarveltu Svansmerktra vara</a:t>
            </a:r>
          </a:p>
          <a:p>
            <a:r>
              <a:rPr lang="is-IS" dirty="0" smtClean="0"/>
              <a:t>Árgjald fyrir þjónustu: 0,05% - 0,2%</a:t>
            </a:r>
          </a:p>
          <a:p>
            <a:r>
              <a:rPr lang="is-IS" dirty="0" smtClean="0"/>
              <a:t>Svansvottun gæti í framtíðinni leitt til minna eftirlits á vegum hins  opinbera. Málið er í vinnslu, en heimild fyrir slíku er til í starfsleyfisskilyrðum</a:t>
            </a:r>
            <a:endParaRPr lang="en-US" dirty="0" smtClean="0"/>
          </a:p>
          <a:p>
            <a:endParaRPr lang="is-I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Umhverfismerkisráð</a:t>
            </a:r>
            <a:br>
              <a:rPr lang="is-IS" dirty="0" smtClean="0"/>
            </a:br>
            <a:r>
              <a:rPr lang="is-IS" dirty="0" smtClean="0"/>
              <a:t>Samstarfsvettvangur hagsmunaaðila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2000240"/>
            <a:ext cx="8172480" cy="4114800"/>
          </a:xfrm>
        </p:spPr>
        <p:txBody>
          <a:bodyPr/>
          <a:lstStyle/>
          <a:p>
            <a:r>
              <a:rPr lang="is-IS" dirty="0" smtClean="0"/>
              <a:t>Ráðið var virkjað aftur eftir nokkurra ára hlé í starfsemi þess</a:t>
            </a:r>
          </a:p>
          <a:p>
            <a:r>
              <a:rPr lang="is-IS" dirty="0" smtClean="0"/>
              <a:t>Fulltrúar ráðsins eru:</a:t>
            </a:r>
          </a:p>
          <a:p>
            <a:pPr lvl="1"/>
            <a:r>
              <a:rPr lang="is-IS" dirty="0" smtClean="0"/>
              <a:t>Kristín Linda Árnadóttir, formaður ráðsins, forstjóri Umhverfisstofnunnar</a:t>
            </a:r>
          </a:p>
          <a:p>
            <a:pPr lvl="1"/>
            <a:r>
              <a:rPr lang="is-IS" dirty="0" smtClean="0"/>
              <a:t>Anne Maria Sparf, fulltrúi Umhverfisstofunnar</a:t>
            </a:r>
          </a:p>
          <a:p>
            <a:pPr lvl="1"/>
            <a:r>
              <a:rPr lang="is-IS" dirty="0" smtClean="0"/>
              <a:t>Jóhannes Gunnarsson, formaður Neytendasamtakana</a:t>
            </a:r>
          </a:p>
          <a:p>
            <a:pPr lvl="1"/>
            <a:r>
              <a:rPr lang="is-IS" dirty="0" smtClean="0"/>
              <a:t>Bryndís Skúladóttir, Samtök Iðnaðarins</a:t>
            </a:r>
          </a:p>
          <a:p>
            <a:pPr lvl="1"/>
            <a:r>
              <a:rPr lang="is-IS" dirty="0" smtClean="0"/>
              <a:t>Guðrún Tryggvadóttir, Landvernd</a:t>
            </a:r>
          </a:p>
          <a:p>
            <a:pPr lvl="1"/>
            <a:r>
              <a:rPr lang="is-IS" dirty="0" smtClean="0"/>
              <a:t>Sigurður Örn Guðleifsson, Samtök verslunar og þjónusta</a:t>
            </a:r>
          </a:p>
          <a:p>
            <a:pPr lvl="1"/>
            <a:r>
              <a:rPr lang="is-IS" dirty="0" smtClean="0"/>
              <a:t>Gunnar Valur Sveinsson, Samtök ferðaþjónustunnar </a:t>
            </a:r>
          </a:p>
          <a:p>
            <a:pPr lvl="1"/>
            <a:r>
              <a:rPr lang="is-IS" dirty="0" smtClean="0"/>
              <a:t>Guðrún Rögnvaldardóttir, Staðlaráð Íslands</a:t>
            </a:r>
          </a:p>
          <a:p>
            <a:pPr lvl="1"/>
            <a:r>
              <a:rPr lang="is-IS" dirty="0" smtClean="0"/>
              <a:t>Halla Jónsdóttir, Nýsköpunarmiðstöð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Hlutverk ráðsins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4" y="1928802"/>
            <a:ext cx="5786478" cy="4114800"/>
          </a:xfrm>
        </p:spPr>
        <p:txBody>
          <a:bodyPr/>
          <a:lstStyle/>
          <a:p>
            <a:pPr algn="ctr">
              <a:buNone/>
            </a:pPr>
            <a:r>
              <a:rPr lang="is-IS" dirty="0" smtClean="0"/>
              <a:t>Stefnumarkandi í málaflokknum.</a:t>
            </a:r>
          </a:p>
          <a:p>
            <a:pPr algn="ctr">
              <a:buNone/>
            </a:pPr>
            <a:r>
              <a:rPr lang="is-IS" dirty="0" smtClean="0"/>
              <a:t>Ráðið hefur einnig mikilvægt hlutverk að sinna sem </a:t>
            </a:r>
          </a:p>
          <a:p>
            <a:pPr algn="ctr">
              <a:buNone/>
            </a:pPr>
            <a:r>
              <a:rPr lang="is-IS" dirty="0" smtClean="0"/>
              <a:t>	</a:t>
            </a:r>
            <a:r>
              <a:rPr lang="is-IS" b="1" dirty="0" smtClean="0"/>
              <a:t>samstarfsvettvang hagsmunaaðila</a:t>
            </a:r>
          </a:p>
          <a:p>
            <a:pPr algn="ctr">
              <a:buNone/>
            </a:pPr>
            <a:endParaRPr lang="is-IS" dirty="0" smtClean="0"/>
          </a:p>
          <a:p>
            <a:pPr algn="ctr">
              <a:buNone/>
            </a:pPr>
            <a:r>
              <a:rPr lang="is-IS" b="1" dirty="0" smtClean="0"/>
              <a:t>Virk samstarf milli hagsmunaaðila er</a:t>
            </a:r>
          </a:p>
          <a:p>
            <a:pPr algn="ctr">
              <a:buNone/>
            </a:pPr>
            <a:r>
              <a:rPr lang="is-IS" b="1" dirty="0" smtClean="0"/>
              <a:t>forsenda fyrir efling umhverfismerkja á Íslandi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5786" y="4429132"/>
            <a:ext cx="9001188" cy="1362075"/>
          </a:xfrm>
        </p:spPr>
        <p:txBody>
          <a:bodyPr/>
          <a:lstStyle/>
          <a:p>
            <a:r>
              <a:rPr lang="is-IS" dirty="0" smtClean="0">
                <a:solidFill>
                  <a:srgbClr val="0070C0"/>
                </a:solidFill>
              </a:rPr>
              <a:t>Hvað er svanurinn?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 smtClean="0"/>
              <a:t>Anne Maria Sparf, </a:t>
            </a:r>
            <a:r>
              <a:rPr lang="is-IS" dirty="0" smtClean="0"/>
              <a:t>Umhverfisstofnun</a:t>
            </a:r>
            <a:endParaRPr lang="en-US" dirty="0"/>
          </a:p>
        </p:txBody>
      </p:sp>
      <p:pic>
        <p:nvPicPr>
          <p:cNvPr id="6" name="Picture 5" descr="svanurinn_cmyk_u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040370"/>
            <a:ext cx="1919145" cy="21895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714356"/>
            <a:ext cx="7772400" cy="1038244"/>
          </a:xfrm>
        </p:spPr>
        <p:txBody>
          <a:bodyPr/>
          <a:lstStyle/>
          <a:p>
            <a:r>
              <a:rPr lang="is-IS" dirty="0" smtClean="0"/>
              <a:t>Svanurinn – opinbert umhverfismerki Norðurlandana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2071678"/>
            <a:ext cx="7772400" cy="402432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Tilgangur Svansins er að ýta undir sjálfbæra þróun samfélagsins svo komandi kynslóðir hafi jafna möguleika og við til að mæta þörfum sínum.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Svanurinn auðveldar neytendum að velja gæðavörur sem eru vistvænni en flestar sambærilegar vörur á markaðnum.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7772400" cy="1143000"/>
          </a:xfrm>
        </p:spPr>
        <p:txBody>
          <a:bodyPr/>
          <a:lstStyle/>
          <a:p>
            <a:pPr algn="l"/>
            <a:r>
              <a:rPr lang="is-IS" dirty="0" smtClean="0"/>
              <a:t>Hvað stendur Svansmerking fyrir?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2428868"/>
            <a:ext cx="4029076" cy="3900486"/>
          </a:xfrm>
        </p:spPr>
        <p:txBody>
          <a:bodyPr/>
          <a:lstStyle/>
          <a:p>
            <a:r>
              <a:rPr lang="is-IS" dirty="0" smtClean="0"/>
              <a:t>Minni skaðleg umhverfisáhrif</a:t>
            </a:r>
          </a:p>
          <a:p>
            <a:r>
              <a:rPr lang="is-IS" dirty="0" smtClean="0"/>
              <a:t>Minni skaðleg heilsuáhrif</a:t>
            </a:r>
          </a:p>
          <a:p>
            <a:r>
              <a:rPr lang="is-IS" dirty="0" smtClean="0"/>
              <a:t>Jafn góð eða betri gæði en á sambærilegri vöru/þjónustu</a:t>
            </a:r>
          </a:p>
          <a:p>
            <a:pPr>
              <a:buNone/>
            </a:pPr>
            <a:endParaRPr lang="is-IS" dirty="0" smtClean="0"/>
          </a:p>
        </p:txBody>
      </p:sp>
      <p:pic>
        <p:nvPicPr>
          <p:cNvPr id="5" name="Picture 12" descr="G:\INFORMATIONS-_&amp; PR AVDELNINGEN\NYA OH-bilder\För PP_pernillas arbetsmapp\Bild 14\14 bildkontrlicen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500306"/>
            <a:ext cx="3209322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2910" y="1428736"/>
            <a:ext cx="7772400" cy="714380"/>
          </a:xfrm>
        </p:spPr>
        <p:txBody>
          <a:bodyPr/>
          <a:lstStyle/>
          <a:p>
            <a:pPr algn="l"/>
            <a:r>
              <a:rPr lang="is-IS" dirty="0" smtClean="0"/>
              <a:t>Svanurinn er traust merki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4348" y="2214554"/>
            <a:ext cx="7772400" cy="3829048"/>
          </a:xfrm>
        </p:spPr>
        <p:txBody>
          <a:bodyPr/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is-IS" dirty="0" smtClean="0"/>
              <a:t>Svanurinn hefur skapað sér ótvíræðan sess sem mikilvægasta og áreiðanlegasta umhverfismerkið á Norðurlöndunum, með mikla útbreiðslu og traust meðal neytenda:</a:t>
            </a:r>
          </a:p>
          <a:p>
            <a:pPr lvl="2">
              <a:buFont typeface="Calibri" pitchFamily="34" charset="0"/>
              <a:buChar char="–"/>
            </a:pPr>
            <a:r>
              <a:rPr lang="is-IS" dirty="0" smtClean="0"/>
              <a:t>Viðmiðin taka til heildarlífsferils vörunnar/þjónustunnar</a:t>
            </a:r>
          </a:p>
          <a:p>
            <a:pPr lvl="2">
              <a:buFont typeface="Calibri" pitchFamily="34" charset="0"/>
              <a:buChar char="–"/>
            </a:pPr>
            <a:r>
              <a:rPr lang="is-IS" dirty="0" smtClean="0"/>
              <a:t>Opinbert merki - traustir bakhjarlar og úttektaraðilar</a:t>
            </a:r>
          </a:p>
          <a:p>
            <a:pPr lvl="2">
              <a:buFont typeface="Calibri" pitchFamily="34" charset="0"/>
              <a:buChar char="–"/>
            </a:pPr>
            <a:r>
              <a:rPr lang="is-IS" dirty="0" smtClean="0"/>
              <a:t>Viðmiðin eru endurskoðuð reglulega – stöðug þróun</a:t>
            </a:r>
            <a:endParaRPr lang="en-US" dirty="0"/>
          </a:p>
        </p:txBody>
      </p:sp>
      <p:pic>
        <p:nvPicPr>
          <p:cNvPr id="5" name="Picture 9" descr="G:\INFORMATIONS-_&amp; PR AVDELNINGEN\NYA OH-bilder\För PP_pernillas arbetsmapp\Bild10\HELHET3.jpg"/>
          <p:cNvPicPr>
            <a:picLocks noChangeAspect="1" noChangeArrowheads="1"/>
          </p:cNvPicPr>
          <p:nvPr/>
        </p:nvPicPr>
        <p:blipFill>
          <a:blip r:embed="rId3"/>
          <a:srcRect l="-1195" t="-1201" b="10027"/>
          <a:stretch>
            <a:fillRect/>
          </a:stretch>
        </p:blipFill>
        <p:spPr bwMode="auto">
          <a:xfrm>
            <a:off x="642910" y="4429132"/>
            <a:ext cx="4238628" cy="1589486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4243390" cy="1143000"/>
          </a:xfrm>
        </p:spPr>
        <p:txBody>
          <a:bodyPr/>
          <a:lstStyle/>
          <a:p>
            <a:r>
              <a:rPr lang="is-IS" dirty="0" smtClean="0"/>
              <a:t>Svanurinn: </a:t>
            </a:r>
            <a:br>
              <a:rPr lang="is-IS" dirty="0" smtClean="0"/>
            </a:br>
            <a:r>
              <a:rPr lang="is-IS" dirty="0" smtClean="0"/>
              <a:t> „</a:t>
            </a:r>
            <a:r>
              <a:rPr lang="is-IS" dirty="0" err="1" smtClean="0"/>
              <a:t>Benz</a:t>
            </a:r>
            <a:r>
              <a:rPr lang="is-IS" dirty="0" smtClean="0"/>
              <a:t> umhverfismerkja”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3571876"/>
            <a:ext cx="7143800" cy="1928826"/>
          </a:xfrm>
        </p:spPr>
        <p:txBody>
          <a:bodyPr/>
          <a:lstStyle/>
          <a:p>
            <a:r>
              <a:rPr lang="sv-SE" dirty="0" smtClean="0"/>
              <a:t>Í alþjóðlegri könnun um umhverfismerki á vegum bresku ríkisstjórnarinnar var Svanurinn metinn leiðandi meðal umhverfismerkja (yfir 200 merki alls)</a:t>
            </a:r>
          </a:p>
          <a:p>
            <a:r>
              <a:rPr lang="sv-SE" dirty="0" smtClean="0"/>
              <a:t>Svanurinn er meðal traustustu merkja til að meta umhverfisframmistöðu vörunnar/þjónustunnar („Class 1”)</a:t>
            </a:r>
          </a:p>
          <a:p>
            <a:pPr>
              <a:buNone/>
            </a:pPr>
            <a:endParaRPr lang="sv-SE" b="1" dirty="0" smtClean="0"/>
          </a:p>
          <a:p>
            <a:pPr algn="r">
              <a:buNone/>
            </a:pPr>
            <a:r>
              <a:rPr lang="en-US" sz="1400" i="1" dirty="0" smtClean="0"/>
              <a:t>		Mapping and analysis of sustainable product standards, Final Report, March 2008</a:t>
            </a:r>
          </a:p>
          <a:p>
            <a:pPr algn="r">
              <a:buNone/>
            </a:pPr>
            <a:r>
              <a:rPr lang="is-IS" sz="1400" i="1" dirty="0" smtClean="0"/>
              <a:t>Environmental Resources Management</a:t>
            </a:r>
            <a:endParaRPr lang="sv-SE" dirty="0" smtClean="0"/>
          </a:p>
          <a:p>
            <a:endParaRPr lang="sv-SE" b="1" dirty="0" smtClean="0"/>
          </a:p>
          <a:p>
            <a:pPr>
              <a:buNone/>
            </a:pPr>
            <a:endParaRPr lang="is-IS" dirty="0" smtClean="0"/>
          </a:p>
          <a:p>
            <a:pPr>
              <a:buNone/>
            </a:pPr>
            <a:endParaRPr lang="is-IS" dirty="0" smtClean="0">
              <a:sym typeface="Wingdings" pitchFamily="2" charset="2"/>
            </a:endParaRPr>
          </a:p>
          <a:p>
            <a:pPr>
              <a:buNone/>
            </a:pPr>
            <a:endParaRPr lang="is-IS" dirty="0" smtClean="0">
              <a:sym typeface="Wingdings" pitchFamily="2" charset="2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357299"/>
            <a:ext cx="3010299" cy="1691998"/>
          </a:xfrm>
          <a:prstGeom prst="roundRect">
            <a:avLst>
              <a:gd name="adj" fmla="val 16667"/>
            </a:avLst>
          </a:prstGeom>
          <a:ln w="63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Íslendingar og Svanurinn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785926"/>
            <a:ext cx="7772400" cy="4114800"/>
          </a:xfrm>
        </p:spPr>
        <p:txBody>
          <a:bodyPr/>
          <a:lstStyle/>
          <a:p>
            <a:r>
              <a:rPr lang="is-IS" dirty="0" smtClean="0"/>
              <a:t>70% Íslendinga þekkja Svansmerkið, skv. árlegri Gallupkönnun</a:t>
            </a:r>
          </a:p>
          <a:p>
            <a:r>
              <a:rPr lang="is-IS" dirty="0" smtClean="0"/>
              <a:t>48% Íslendinga segjast stundum athuga hvort varan sé umhverfisvæn</a:t>
            </a:r>
          </a:p>
          <a:p>
            <a:r>
              <a:rPr lang="is-IS" dirty="0" smtClean="0"/>
              <a:t>50% finnst Svansmerkið trúverðugt</a:t>
            </a:r>
          </a:p>
          <a:p>
            <a:r>
              <a:rPr lang="is-IS" dirty="0" smtClean="0"/>
              <a:t>32% finnst Svanurinn merki um gæði</a:t>
            </a:r>
          </a:p>
          <a:p>
            <a:endParaRPr lang="is-IS" dirty="0" smtClean="0"/>
          </a:p>
          <a:p>
            <a:pPr>
              <a:buNone/>
            </a:pPr>
            <a:r>
              <a:rPr lang="is-IS" b="1" dirty="0" smtClean="0"/>
              <a:t>Hins vegar...</a:t>
            </a:r>
          </a:p>
          <a:p>
            <a:r>
              <a:rPr lang="is-IS" dirty="0" smtClean="0"/>
              <a:t>68% Íslendinga finnst merkið ekki tryggja að varan sé minna skaðleg fyrir umhverfið</a:t>
            </a:r>
            <a:endParaRPr lang="is-IS" dirty="0" smtClean="0">
              <a:solidFill>
                <a:srgbClr val="FF0000"/>
              </a:solidFill>
            </a:endParaRPr>
          </a:p>
          <a:p>
            <a:r>
              <a:rPr lang="is-IS" dirty="0" smtClean="0"/>
              <a:t>Einungis 20% finnst merkið tryggja minni skaðleg heilsuáhrif vöru</a:t>
            </a:r>
          </a:p>
          <a:p>
            <a:pPr>
              <a:buNone/>
            </a:pPr>
            <a:endParaRPr lang="is-IS" dirty="0" smtClean="0">
              <a:sym typeface="Wingdings" pitchFamily="2" charset="2"/>
            </a:endParaRPr>
          </a:p>
          <a:p>
            <a:pPr>
              <a:buNone/>
            </a:pPr>
            <a:r>
              <a:rPr lang="is-IS" dirty="0" smtClean="0">
                <a:sym typeface="Wingdings" pitchFamily="2" charset="2"/>
              </a:rPr>
              <a:t>Forsendurnar til árangurs eru til staðar, en vantar skarpari kynning og</a:t>
            </a:r>
          </a:p>
          <a:p>
            <a:pPr>
              <a:buNone/>
            </a:pPr>
            <a:r>
              <a:rPr lang="is-IS" dirty="0" smtClean="0">
                <a:sym typeface="Wingdings" pitchFamily="2" charset="2"/>
              </a:rPr>
              <a:t>fræðslu til almennings </a:t>
            </a:r>
            <a:endParaRPr lang="en-US" dirty="0"/>
          </a:p>
        </p:txBody>
      </p:sp>
      <p:pic>
        <p:nvPicPr>
          <p:cNvPr id="15362" name="Picture 2" descr="http://www.bedzkl.com/MyImages/IcelandFla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643182"/>
            <a:ext cx="1576735" cy="1195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Skipulag Svansstarfsins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Svanurinn er norrænt umhverfismerki undir stjórn norrænu umhverfismerkisnefndarinnar (NMN, </a:t>
            </a:r>
            <a:r>
              <a:rPr lang="is-IS" b="1" dirty="0" err="1" smtClean="0"/>
              <a:t>Nordisk</a:t>
            </a:r>
            <a:r>
              <a:rPr lang="is-IS" b="1" dirty="0" smtClean="0"/>
              <a:t> </a:t>
            </a:r>
            <a:r>
              <a:rPr lang="is-IS" b="1" dirty="0" err="1" smtClean="0"/>
              <a:t>Miljöm</a:t>
            </a:r>
            <a:r>
              <a:rPr lang="is-IS" b="1" dirty="0" smtClean="0"/>
              <a:t>ä</a:t>
            </a:r>
            <a:r>
              <a:rPr lang="is-IS" b="1" dirty="0" err="1" smtClean="0"/>
              <a:t>rkningsn</a:t>
            </a:r>
            <a:r>
              <a:rPr lang="is-IS" b="1" dirty="0" smtClean="0"/>
              <a:t>ä</a:t>
            </a:r>
            <a:r>
              <a:rPr lang="is-IS" b="1" dirty="0" err="1" smtClean="0"/>
              <a:t>md</a:t>
            </a:r>
            <a:r>
              <a:rPr lang="is-IS" dirty="0" smtClean="0"/>
              <a:t>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s-IS" b="1" dirty="0" smtClean="0"/>
              <a:t>Umhverfismerkisráð</a:t>
            </a:r>
            <a:r>
              <a:rPr lang="is-IS" dirty="0" smtClean="0"/>
              <a:t> sér um stefnumótun í viðkomandi landi í samræmi við norræna stefnu og þá stofnun sem hefur umsjón með daglegum rekstri Svansins.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Á Íslandi sér </a:t>
            </a:r>
            <a:r>
              <a:rPr lang="is-IS" b="1" dirty="0" smtClean="0"/>
              <a:t>Umhverfisstofnun</a:t>
            </a:r>
            <a:r>
              <a:rPr lang="is-IS" dirty="0" smtClean="0"/>
              <a:t> um daglegan rekstur Svansins. Starfsmenn stofnunarinnar sjá um málefni Svansins á Íslandi, m.a. norrænt samstarf, ráðgjöf og aðstoð við íslensk fyrirtæki sem sækja um Svaninn, skrásetningar á erlendum Svansmerktum vörum og kynningu á Svaninum. 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is-I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1285860"/>
            <a:ext cx="8001000" cy="1143000"/>
          </a:xfrm>
        </p:spPr>
        <p:txBody>
          <a:bodyPr/>
          <a:lstStyle/>
          <a:p>
            <a:pPr algn="l"/>
            <a:r>
              <a:rPr lang="is-IS" dirty="0"/>
              <a:t>     </a:t>
            </a:r>
            <a:r>
              <a:rPr lang="is-IS" dirty="0" smtClean="0"/>
              <a:t>Viðmiðunarreglur Svansins    </a:t>
            </a:r>
            <a:endParaRPr lang="is-IS" dirty="0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24" y="2214554"/>
            <a:ext cx="7772400" cy="40433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/>
              <a:t>Unnar af sérfræðingahópum Norræna Umhverfismerkisins 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Auk </a:t>
            </a:r>
            <a:r>
              <a:rPr lang="is-IS" dirty="0"/>
              <a:t>sérfræðinga Umhverfismerkisins eru fengnir til aðstoðar sérfræðingar sem eru starfandi í viðkomandi </a:t>
            </a:r>
            <a:r>
              <a:rPr lang="is-IS" dirty="0" smtClean="0"/>
              <a:t>grein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Einungis um 30% af vörum/þjónustu í viðkomandi flokki eiga að geta uppfyllt viðmiðum Svansins</a:t>
            </a:r>
            <a:endParaRPr lang="is-IS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is-IS" dirty="0" smtClean="0">
                <a:sym typeface="Wingdings" pitchFamily="2" charset="2"/>
              </a:rPr>
              <a:t> Tryggir að viðmiðunarreglurnar séu strangar en raunhæfar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is-IS" dirty="0" smtClean="0">
                <a:sym typeface="Wingdings" pitchFamily="2" charset="2"/>
              </a:rPr>
              <a:t> Svanurinn = „Best practice”</a:t>
            </a:r>
            <a:endParaRPr lang="is-IS" dirty="0"/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is-IS" dirty="0"/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en-GB" dirty="0">
              <a:sym typeface="Wingdings" pitchFamily="2" charset="2"/>
            </a:endParaRP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4067175" y="2967038"/>
            <a:ext cx="9144000" cy="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Svansviðmiðin:</a:t>
            </a:r>
            <a:br>
              <a:rPr lang="is-IS" dirty="0" smtClean="0"/>
            </a:br>
            <a:r>
              <a:rPr lang="is-IS" dirty="0" smtClean="0"/>
              <a:t>Vottun á 67 vöru- og þjónustuflokka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6815158" cy="4114800"/>
          </a:xfrm>
        </p:spPr>
        <p:txBody>
          <a:bodyPr/>
          <a:lstStyle/>
          <a:p>
            <a:r>
              <a:rPr lang="is-IS" dirty="0" smtClean="0"/>
              <a:t>Hótel, ræstiþjónusta, prentsmiðjur, veitingastaðir, verslanir, framköllunarþjónusta, þvottaþjónusta, þvottavélar, hjólbarðar, eldsneyti, innréttingar, húsgögn, fatnaður, pappír, kælitæki, hleðslubatterí, umslög, skrifstofutæki, pennar, tölvur, örtrefjaklútar, </a:t>
            </a:r>
            <a:r>
              <a:rPr lang="is-IS" dirty="0" err="1" smtClean="0"/>
              <a:t>moppur</a:t>
            </a:r>
            <a:r>
              <a:rPr lang="is-IS" dirty="0" smtClean="0"/>
              <a:t>, smáhús, leikföng, snyrtivörur, mjúkpappír, bíla- og bátahreinsiefni... </a:t>
            </a:r>
          </a:p>
          <a:p>
            <a:r>
              <a:rPr lang="is-IS" dirty="0" smtClean="0"/>
              <a:t>Nýjar kröfur eru sífellt í þróun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Núverandi staða Svansins á Íslandi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Fjögur leyfi í gildi:</a:t>
            </a:r>
          </a:p>
          <a:p>
            <a:pPr lvl="1"/>
            <a:r>
              <a:rPr lang="is-IS" dirty="0" smtClean="0"/>
              <a:t>Undri penslasápa, iðnaðarhreinsir og línusápa</a:t>
            </a:r>
          </a:p>
          <a:p>
            <a:pPr lvl="1"/>
            <a:r>
              <a:rPr lang="is-IS" dirty="0" smtClean="0"/>
              <a:t>Farfuglaheimilið í Reykjavík</a:t>
            </a:r>
          </a:p>
          <a:p>
            <a:pPr lvl="1"/>
            <a:r>
              <a:rPr lang="is-IS" dirty="0" smtClean="0"/>
              <a:t>Hjá Guðjón </a:t>
            </a:r>
            <a:r>
              <a:rPr lang="is-IS" dirty="0" smtClean="0"/>
              <a:t>Ó</a:t>
            </a:r>
            <a:endParaRPr lang="is-IS" dirty="0" smtClean="0"/>
          </a:p>
          <a:p>
            <a:pPr lvl="1"/>
            <a:r>
              <a:rPr lang="is-IS" dirty="0" smtClean="0"/>
              <a:t>Sólarræsting</a:t>
            </a:r>
          </a:p>
          <a:p>
            <a:pPr lvl="1"/>
            <a:endParaRPr lang="is-IS" dirty="0" smtClean="0"/>
          </a:p>
          <a:p>
            <a:r>
              <a:rPr lang="is-IS" dirty="0" smtClean="0"/>
              <a:t>Maí 2008: Um 150 Svansmerktar vörur</a:t>
            </a:r>
          </a:p>
          <a:p>
            <a:r>
              <a:rPr lang="is-IS" dirty="0" smtClean="0"/>
              <a:t>Úttekt á núverandi stöðu er hafin – nokkuð af óskráðum vörum á markaðnum</a:t>
            </a:r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736"/>
            <a:ext cx="5772168" cy="1143000"/>
          </a:xfrm>
        </p:spPr>
        <p:txBody>
          <a:bodyPr/>
          <a:lstStyle/>
          <a:p>
            <a:r>
              <a:rPr lang="is-IS" dirty="0" smtClean="0"/>
              <a:t>Af hverju Svansmerking?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48" y="2428868"/>
            <a:ext cx="7929618" cy="3524256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Vandað umhverfismerkingarkerfi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Hagkvæm og einföld leið til að upplýsa neytendur/viðskiptavini og starfsfólk um umhverfisstarf fyrirtækja/umhverfisáhrif vöru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is-IS" dirty="0" smtClean="0"/>
              <a:t>Forskot í samkeppni – einnig í útflutning!</a:t>
            </a:r>
          </a:p>
          <a:p>
            <a:pPr>
              <a:lnSpc>
                <a:spcPct val="90000"/>
              </a:lnSpc>
            </a:pPr>
            <a:endParaRPr lang="is-I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14282" y="1214422"/>
            <a:ext cx="5414978" cy="1143000"/>
          </a:xfrm>
        </p:spPr>
        <p:txBody>
          <a:bodyPr/>
          <a:lstStyle/>
          <a:p>
            <a:pPr lvl="0"/>
            <a:r>
              <a:rPr lang="is-IS" cap="none" dirty="0" smtClean="0"/>
              <a:t>Líklegur ávinningur</a:t>
            </a:r>
            <a:r>
              <a:rPr lang="en-US" b="0" cap="none" dirty="0" smtClean="0"/>
              <a:t/>
            </a:r>
            <a:br>
              <a:rPr lang="en-US" b="0" cap="none" dirty="0" smtClean="0"/>
            </a:br>
            <a:endParaRPr lang="en-US" dirty="0"/>
          </a:p>
        </p:txBody>
      </p:sp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1000100" y="2000240"/>
            <a:ext cx="4857784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Bætt frammistaða í umhverfismálum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Rekstrarsparnaður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Bætt ímynd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Betri þjónusta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Betri ferlisstjórnun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s-I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Bætt samskipti við hagsmunaaðila</a:t>
            </a:r>
            <a:endParaRPr lang="en-US" sz="2000" kern="0" dirty="0" smtClean="0">
              <a:latin typeface="Calibri" pitchFamily="34" charset="0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is-IS" sz="2000" b="1" kern="0" dirty="0" smtClean="0">
                <a:latin typeface="Calibri" pitchFamily="34" charset="0"/>
                <a:cs typeface="Calibri" pitchFamily="34" charset="0"/>
              </a:rPr>
              <a:t>= </a:t>
            </a:r>
            <a:r>
              <a:rPr kumimoji="0" lang="is-I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Bætt </a:t>
            </a:r>
            <a:r>
              <a:rPr kumimoji="0" lang="is-I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samkeppnishæfni og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 </a:t>
            </a:r>
            <a:r>
              <a:rPr kumimoji="0" lang="is-I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ヒラギノ角ゴ Pro W3" pitchFamily="-106" charset="-128"/>
                <a:cs typeface="Calibri" pitchFamily="34" charset="0"/>
              </a:rPr>
              <a:t>aukin arðsemi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ヒラギノ角ゴ Pro W3" pitchFamily="-106" charset="-128"/>
              <a:cs typeface="Calibri" pitchFamily="34" charset="0"/>
            </a:endParaRPr>
          </a:p>
        </p:txBody>
      </p:sp>
      <p:pic>
        <p:nvPicPr>
          <p:cNvPr id="9" name="Picture 8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2071678"/>
            <a:ext cx="3631337" cy="362216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13657</TotalTime>
  <Words>992</Words>
  <Application>Microsoft PowerPoint</Application>
  <PresentationFormat>On-screen Show (4:3)</PresentationFormat>
  <Paragraphs>157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FRAMTÍÐ SVANSINS</vt:lpstr>
      <vt:lpstr>Svanurinn hefur sig til flugs</vt:lpstr>
      <vt:lpstr>Efling Svansins</vt:lpstr>
      <vt:lpstr>Efling umhverfismerkja er eitt aðalmarkmið Umhverfisstofnunar</vt:lpstr>
      <vt:lpstr>Markmið Svansstarfsins 2009</vt:lpstr>
      <vt:lpstr>Gjaldskrá Svansins</vt:lpstr>
      <vt:lpstr>Gjaldskrá Svansins</vt:lpstr>
      <vt:lpstr>Umhverfismerkisráð Samstarfsvettvangur hagsmunaaðila</vt:lpstr>
      <vt:lpstr>Hlutverk ráðsins</vt:lpstr>
      <vt:lpstr>Hvað er svanurinn?</vt:lpstr>
      <vt:lpstr>Svanurinn – opinbert umhverfismerki Norðurlandana</vt:lpstr>
      <vt:lpstr>Hvað stendur Svansmerking fyrir?</vt:lpstr>
      <vt:lpstr>Svanurinn er traust merki</vt:lpstr>
      <vt:lpstr>Svanurinn:   „Benz umhverfismerkja”</vt:lpstr>
      <vt:lpstr>Íslendingar og Svanurinn</vt:lpstr>
      <vt:lpstr>Skipulag Svansstarfsins</vt:lpstr>
      <vt:lpstr>     Viðmiðunarreglur Svansins    </vt:lpstr>
      <vt:lpstr>Svansviðmiðin: Vottun á 67 vöru- og þjónustuflokka</vt:lpstr>
      <vt:lpstr>Núverandi staða Svansins á Íslandi</vt:lpstr>
      <vt:lpstr>Af hverju Svansmerking?</vt:lpstr>
      <vt:lpstr>Líklegur ávinningur </vt:lpstr>
    </vt:vector>
  </TitlesOfParts>
  <Company>Umhverfisstofnun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Hrefna Guðmundsdóttir</dc:creator>
  <cp:lastModifiedBy>annemaria</cp:lastModifiedBy>
  <cp:revision>297</cp:revision>
  <dcterms:created xsi:type="dcterms:W3CDTF">2008-04-29T11:54:44Z</dcterms:created>
  <dcterms:modified xsi:type="dcterms:W3CDTF">2009-02-26T10:13:19Z</dcterms:modified>
</cp:coreProperties>
</file>