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8" r:id="rId3"/>
    <p:sldId id="302" r:id="rId4"/>
    <p:sldId id="280" r:id="rId5"/>
    <p:sldId id="262" r:id="rId6"/>
    <p:sldId id="270" r:id="rId7"/>
    <p:sldId id="296" r:id="rId8"/>
    <p:sldId id="301" r:id="rId9"/>
    <p:sldId id="298" r:id="rId10"/>
    <p:sldId id="299" r:id="rId11"/>
    <p:sldId id="286" r:id="rId12"/>
    <p:sldId id="287" r:id="rId13"/>
    <p:sldId id="288" r:id="rId14"/>
    <p:sldId id="289" r:id="rId15"/>
    <p:sldId id="290" r:id="rId16"/>
    <p:sldId id="291" r:id="rId17"/>
    <p:sldId id="281" r:id="rId18"/>
    <p:sldId id="292" r:id="rId19"/>
    <p:sldId id="300" r:id="rId20"/>
    <p:sldId id="295" r:id="rId21"/>
    <p:sldId id="282" r:id="rId22"/>
    <p:sldId id="285" r:id="rId23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026" autoAdjust="0"/>
    <p:restoredTop sz="58159" autoAdjust="0"/>
  </p:normalViewPr>
  <p:slideViewPr>
    <p:cSldViewPr snapToGrid="0">
      <p:cViewPr>
        <p:scale>
          <a:sx n="75" d="100"/>
          <a:sy n="75" d="100"/>
        </p:scale>
        <p:origin x="-666" y="270"/>
      </p:cViewPr>
      <p:guideLst>
        <p:guide orient="horz" pos="319"/>
        <p:guide pos="2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77B0C-F4C2-C54E-9B47-021C73B88D1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6B67-329C-2A4F-B4F5-1D4BECB92C9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BC53-AA92-416A-BB47-50ACB826DD2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B046-BB77-4E36-BD9A-E714F9661310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15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17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18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19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20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21</a:t>
            </a:fld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22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3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4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5</a:t>
            </a:fld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13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B046-BB77-4E36-BD9A-E714F9661310}" type="slidenum">
              <a:rPr lang="is-IS" smtClean="0"/>
              <a:pPr/>
              <a:t>14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BF9-7301-4FC9-91E3-E3DEBB3572EA}" type="datetimeFigureOut">
              <a:rPr lang="is-IS" smtClean="0"/>
              <a:pPr/>
              <a:t>14.11.2012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B3AE-23E8-4A0E-BE9B-760718B51679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FA77693B-5E53-4451-9ED8-CA45B865F28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586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81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smtClean="0">
                <a:latin typeface="Calisto MT"/>
                <a:ea typeface="+mn-ea"/>
                <a:cs typeface="Calisto MT"/>
              </a:rPr>
              <a:t>Grand Hótel Reykjavík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pic>
        <p:nvPicPr>
          <p:cNvPr id="3074" name="Picture 2" descr="http://www.reykjavikhotels.is/resources/Images/Grand/Hotel-Gallery/Grand-Hotel-Reykjavik-exterior/Grand-w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674" y="1066801"/>
            <a:ext cx="4162425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4343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Calisto MT" pitchFamily="18" charset="0"/>
              </a:rPr>
              <a:t>Stærsta</a:t>
            </a:r>
            <a:r>
              <a:rPr lang="en-US" sz="2800" i="1" dirty="0" smtClean="0">
                <a:latin typeface="Calisto MT" pitchFamily="18" charset="0"/>
              </a:rPr>
              <a:t> </a:t>
            </a:r>
            <a:r>
              <a:rPr lang="en-US" sz="2800" i="1" dirty="0" err="1" smtClean="0">
                <a:latin typeface="Calisto MT" pitchFamily="18" charset="0"/>
              </a:rPr>
              <a:t>hótel</a:t>
            </a:r>
            <a:r>
              <a:rPr lang="en-US" sz="2800" i="1" dirty="0" smtClean="0">
                <a:latin typeface="Calisto MT" pitchFamily="18" charset="0"/>
              </a:rPr>
              <a:t> </a:t>
            </a:r>
            <a:r>
              <a:rPr lang="en-US" sz="2800" i="1" dirty="0" err="1" smtClean="0">
                <a:latin typeface="Calisto MT" pitchFamily="18" charset="0"/>
              </a:rPr>
              <a:t>landsins</a:t>
            </a:r>
            <a:r>
              <a:rPr lang="en-US" sz="2800" i="1" dirty="0" smtClean="0">
                <a:latin typeface="Calisto MT" pitchFamily="18" charset="0"/>
              </a:rPr>
              <a:t> </a:t>
            </a:r>
            <a:endParaRPr lang="en-US" sz="2800" i="1" dirty="0">
              <a:latin typeface="Calisto MT" pitchFamily="18" charset="0"/>
            </a:endParaRPr>
          </a:p>
        </p:txBody>
      </p:sp>
      <p:pic>
        <p:nvPicPr>
          <p:cNvPr id="6" name="Picture 5" descr="svansmerki-án-texta-á-glærum-grunni-10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7936" y="61168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nnnn_Grand kynning oktober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07"/>
            <a:ext cx="9235211" cy="69166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04999"/>
            <a:ext cx="3886200" cy="29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GB" sz="1900" dirty="0">
              <a:latin typeface="Calisto MT"/>
              <a:cs typeface="Calisto MT"/>
            </a:endParaRPr>
          </a:p>
        </p:txBody>
      </p:sp>
      <p:pic>
        <p:nvPicPr>
          <p:cNvPr id="7170" name="Picture 2" descr="\\stjori\Sameign\Myndir\GHR\Útimyndir\Grand view E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309100" cy="553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92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listo MT" pitchFamily="18" charset="0"/>
              </a:rPr>
              <a:t>Varðveitum</a:t>
            </a:r>
            <a:r>
              <a:rPr lang="en-US" sz="4000" dirty="0" smtClean="0">
                <a:latin typeface="Calisto MT" pitchFamily="18" charset="0"/>
              </a:rPr>
              <a:t> </a:t>
            </a:r>
            <a:r>
              <a:rPr lang="en-US" sz="4000" dirty="0" err="1" smtClean="0">
                <a:latin typeface="Calisto MT" pitchFamily="18" charset="0"/>
              </a:rPr>
              <a:t>umhverfið</a:t>
            </a:r>
            <a:r>
              <a:rPr lang="en-US" sz="4000" dirty="0" smtClean="0">
                <a:latin typeface="Calisto MT" pitchFamily="18" charset="0"/>
              </a:rPr>
              <a:t> og </a:t>
            </a:r>
            <a:r>
              <a:rPr lang="en-US" sz="4000" dirty="0" err="1" smtClean="0">
                <a:latin typeface="Calisto MT" pitchFamily="18" charset="0"/>
              </a:rPr>
              <a:t>útsýnið</a:t>
            </a:r>
            <a:endParaRPr lang="is-IS" sz="4000" dirty="0" smtClean="0">
              <a:latin typeface="Calisto MT" pitchFamily="18" charset="0"/>
            </a:endParaRPr>
          </a:p>
        </p:txBody>
      </p:sp>
      <p:pic>
        <p:nvPicPr>
          <p:cNvPr id="7" name="Picture 6" descr="svansmerki-án-texta-á-glærum-grunni-10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nnnn_Grand kynning oktober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5211" cy="69166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04999"/>
            <a:ext cx="3886200" cy="29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GB" sz="1900" dirty="0"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381000"/>
            <a:ext cx="48641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s-IS" sz="2000" b="1" dirty="0" smtClean="0">
              <a:latin typeface="Calisto MT" pitchFamily="18" charset="0"/>
            </a:endParaRPr>
          </a:p>
          <a:p>
            <a:pPr lvl="0"/>
            <a:r>
              <a:rPr lang="is-IS" sz="2000" b="1" dirty="0" smtClean="0">
                <a:latin typeface="Calisto MT" pitchFamily="18" charset="0"/>
              </a:rPr>
              <a:t>Vel upplýst starfsfólk . Mikilvægt að fylgjast vel með </a:t>
            </a:r>
            <a:r>
              <a:rPr lang="is-IS" sz="2000" b="1" dirty="0" err="1" smtClean="0">
                <a:latin typeface="Calisto MT" pitchFamily="18" charset="0"/>
              </a:rPr>
              <a:t>með</a:t>
            </a:r>
            <a:r>
              <a:rPr lang="is-IS" sz="2000" b="1" dirty="0" smtClean="0">
                <a:latin typeface="Calisto MT" pitchFamily="18" charset="0"/>
              </a:rPr>
              <a:t> nýjungum í hollustu og  umhverfismálum</a:t>
            </a:r>
            <a:endParaRPr lang="en-GB" sz="20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sto MT" pitchFamily="18" charset="0"/>
            </a:endParaRPr>
          </a:p>
        </p:txBody>
      </p:sp>
      <p:pic>
        <p:nvPicPr>
          <p:cNvPr id="3075" name="Picture 3" descr="\\stjori\Sameign\Myndir\GHR\Stækkun\Atrium\Miðgarður 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00" y="0"/>
            <a:ext cx="3873500" cy="5516540"/>
          </a:xfrm>
          <a:prstGeom prst="rect">
            <a:avLst/>
          </a:prstGeom>
          <a:noFill/>
        </p:spPr>
      </p:pic>
      <p:pic>
        <p:nvPicPr>
          <p:cNvPr id="3077" name="Picture 5" descr="\\stjori\Sameign\Myndir\GHR\Stækkun\Atrium\miðgarður-gri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35163"/>
            <a:ext cx="5372100" cy="3581400"/>
          </a:xfrm>
          <a:prstGeom prst="rect">
            <a:avLst/>
          </a:prstGeom>
          <a:noFill/>
        </p:spPr>
      </p:pic>
      <p:pic>
        <p:nvPicPr>
          <p:cNvPr id="7" name="Picture 6" descr="svansmerki-án-texta-á-glærum-grunni-10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0"/>
            <a:ext cx="9355861" cy="69166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0" y="1035050"/>
            <a:ext cx="1447800" cy="11493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8450"/>
            <a:ext cx="86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listo MT" pitchFamily="18" charset="0"/>
              </a:rPr>
              <a:t>Hollar</a:t>
            </a:r>
            <a:r>
              <a:rPr lang="en-US" sz="4000" dirty="0" smtClean="0">
                <a:latin typeface="Calisto MT" pitchFamily="18" charset="0"/>
              </a:rPr>
              <a:t> og </a:t>
            </a:r>
            <a:r>
              <a:rPr lang="en-US" sz="4000" dirty="0" err="1" smtClean="0">
                <a:latin typeface="Calisto MT" pitchFamily="18" charset="0"/>
              </a:rPr>
              <a:t>góðar</a:t>
            </a:r>
            <a:r>
              <a:rPr lang="en-US" sz="4000" dirty="0" smtClean="0">
                <a:latin typeface="Calisto MT" pitchFamily="18" charset="0"/>
              </a:rPr>
              <a:t> </a:t>
            </a:r>
            <a:r>
              <a:rPr lang="en-US" sz="4000" dirty="0" err="1" smtClean="0">
                <a:latin typeface="Calisto MT" pitchFamily="18" charset="0"/>
              </a:rPr>
              <a:t>ráðstefnuveitingar</a:t>
            </a:r>
            <a:r>
              <a:rPr lang="en-US" sz="4000" dirty="0" smtClean="0">
                <a:latin typeface="Calisto MT" pitchFamily="18" charset="0"/>
              </a:rPr>
              <a:t> </a:t>
            </a:r>
          </a:p>
        </p:txBody>
      </p:sp>
      <p:pic>
        <p:nvPicPr>
          <p:cNvPr id="5125" name="Picture 5" descr="\\stjori\Sameign\Myndir\GHR\Veitingamyndir\Matarmyndir\Bleikja 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4786" y="1092200"/>
            <a:ext cx="4862215" cy="4191000"/>
          </a:xfrm>
          <a:prstGeom prst="rect">
            <a:avLst/>
          </a:prstGeom>
          <a:noFill/>
        </p:spPr>
      </p:pic>
      <p:pic>
        <p:nvPicPr>
          <p:cNvPr id="5122" name="Picture 2" descr="\\stjori\Sameign\Gogn\Grand Hotel Reykjavik\16 síðna bæklingur\Meiri myndir Arnaldur\www.pix.is (13 of 22) 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5900" y="1092200"/>
            <a:ext cx="3670300" cy="4189413"/>
          </a:xfrm>
          <a:prstGeom prst="rect">
            <a:avLst/>
          </a:prstGeom>
          <a:noFill/>
        </p:spPr>
      </p:pic>
      <p:pic>
        <p:nvPicPr>
          <p:cNvPr id="8" name="Picture 7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0"/>
            <a:ext cx="9355861" cy="69166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0" y="1035050"/>
            <a:ext cx="1447800" cy="11493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pic>
        <p:nvPicPr>
          <p:cNvPr id="7" name="Picture 6" descr="C:\Users\lbirgitta\Desktop\Myndir Grand Hotel Reykjavík\Conference facilities - Copy\m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3391951"/>
            <a:ext cx="3052901" cy="189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6600" y="1193800"/>
            <a:ext cx="3765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14 </a:t>
            </a:r>
            <a:r>
              <a:rPr lang="en-US" dirty="0" err="1" smtClean="0">
                <a:latin typeface="Calisto MT"/>
                <a:cs typeface="Calisto MT"/>
              </a:rPr>
              <a:t>mismunandi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salir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að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stærð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fundarherbergi</a:t>
            </a:r>
            <a:r>
              <a:rPr lang="en-US" dirty="0" smtClean="0">
                <a:latin typeface="Calisto MT"/>
                <a:cs typeface="Calisto MT"/>
              </a:rPr>
              <a:t> og </a:t>
            </a:r>
            <a:r>
              <a:rPr lang="en-US" dirty="0" err="1" smtClean="0">
                <a:latin typeface="Calisto MT"/>
                <a:cs typeface="Calisto MT"/>
              </a:rPr>
              <a:t>veisluaðstaða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Frítt</a:t>
            </a:r>
            <a:r>
              <a:rPr lang="en-US" dirty="0" smtClean="0">
                <a:latin typeface="Calisto MT"/>
                <a:cs typeface="Calisto MT"/>
              </a:rPr>
              <a:t> internet í </a:t>
            </a:r>
            <a:r>
              <a:rPr lang="en-US" dirty="0" err="1" smtClean="0">
                <a:latin typeface="Calisto MT"/>
                <a:cs typeface="Calisto MT"/>
              </a:rPr>
              <a:t>sölum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sparar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pappír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Notum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eingöngu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vottaðan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pappír</a:t>
            </a:r>
            <a:r>
              <a:rPr lang="en-US" dirty="0" smtClean="0">
                <a:latin typeface="Calisto MT"/>
                <a:cs typeface="Calisto MT"/>
              </a:rPr>
              <a:t> og </a:t>
            </a:r>
            <a:r>
              <a:rPr lang="en-US" dirty="0" err="1" smtClean="0">
                <a:latin typeface="Calisto MT"/>
                <a:cs typeface="Calisto MT"/>
              </a:rPr>
              <a:t>töflutúss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Einnota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hlutir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eru</a:t>
            </a:r>
            <a:r>
              <a:rPr lang="en-US" dirty="0" smtClean="0">
                <a:latin typeface="Calisto MT"/>
                <a:cs typeface="Calisto MT"/>
              </a:rPr>
              <a:t>  </a:t>
            </a:r>
            <a:r>
              <a:rPr lang="en-US" dirty="0" err="1" smtClean="0">
                <a:latin typeface="Calisto MT"/>
                <a:cs typeface="Calisto MT"/>
              </a:rPr>
              <a:t>ekki</a:t>
            </a:r>
            <a:r>
              <a:rPr lang="en-US" dirty="0" smtClean="0">
                <a:latin typeface="Calisto MT"/>
                <a:cs typeface="Calisto MT"/>
              </a:rPr>
              <a:t> í </a:t>
            </a:r>
            <a:r>
              <a:rPr lang="en-US" dirty="0" err="1" smtClean="0">
                <a:latin typeface="Calisto MT"/>
                <a:cs typeface="Calisto MT"/>
              </a:rPr>
              <a:t>boði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Bjóðum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ferskt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vatn</a:t>
            </a:r>
            <a:r>
              <a:rPr lang="en-US" dirty="0" smtClean="0">
                <a:latin typeface="Calisto MT"/>
                <a:cs typeface="Calisto MT"/>
              </a:rPr>
              <a:t> í </a:t>
            </a:r>
            <a:r>
              <a:rPr lang="en-US" dirty="0" err="1" smtClean="0">
                <a:latin typeface="Calisto MT"/>
                <a:cs typeface="Calisto MT"/>
              </a:rPr>
              <a:t>könnum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8450"/>
            <a:ext cx="583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sto MT" pitchFamily="18" charset="0"/>
              </a:rPr>
              <a:t>Ráðstefnur og </a:t>
            </a:r>
            <a:r>
              <a:rPr lang="en-US" sz="4000" dirty="0" err="1" smtClean="0">
                <a:latin typeface="Calisto MT" pitchFamily="18" charset="0"/>
              </a:rPr>
              <a:t>fundir</a:t>
            </a:r>
            <a:endParaRPr lang="en-US" sz="4000" dirty="0" smtClean="0">
              <a:latin typeface="Calisto MT" pitchFamily="18" charset="0"/>
            </a:endParaRPr>
          </a:p>
        </p:txBody>
      </p:sp>
      <p:pic>
        <p:nvPicPr>
          <p:cNvPr id="2050" name="Picture 2" descr="\\stjori\Sameign\Myndir\GHR\Fundarsalir\Huginn og Muninn\Huginn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601" y="-12700"/>
            <a:ext cx="3332112" cy="5298186"/>
          </a:xfrm>
          <a:prstGeom prst="rect">
            <a:avLst/>
          </a:prstGeom>
          <a:noFill/>
        </p:spPr>
      </p:pic>
      <p:pic>
        <p:nvPicPr>
          <p:cNvPr id="2051" name="Picture 3" descr="\\stjori\Sameign\Myndir\GHR\Fundarsalir\Háteigur\Fundir\Háteigur A í 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390899"/>
            <a:ext cx="3009900" cy="1892300"/>
          </a:xfrm>
          <a:prstGeom prst="rect">
            <a:avLst/>
          </a:prstGeom>
          <a:noFill/>
        </p:spPr>
      </p:pic>
      <p:pic>
        <p:nvPicPr>
          <p:cNvPr id="9" name="Picture 8" descr="svansmerki-án-texta-á-glærum-grunni-10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0"/>
            <a:ext cx="9355861" cy="6916666"/>
          </a:xfrm>
          <a:prstGeom prst="rect">
            <a:avLst/>
          </a:prstGeom>
        </p:spPr>
      </p:pic>
      <p:pic>
        <p:nvPicPr>
          <p:cNvPr id="8" name="Picture 4" descr="C:\Users\lbirgitta\Desktop\Myndir Grand Hotel Reykjavík\Conference facilities - Copy\IMG_7951_Grand_Salir_060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460" y="2717800"/>
            <a:ext cx="4308839" cy="256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97400" y="1016001"/>
            <a:ext cx="422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8450"/>
            <a:ext cx="583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sto MT" pitchFamily="18" charset="0"/>
              </a:rPr>
              <a:t> </a:t>
            </a:r>
            <a:r>
              <a:rPr lang="en-US" sz="4000" dirty="0" err="1" smtClean="0">
                <a:latin typeface="Calisto MT" pitchFamily="18" charset="0"/>
              </a:rPr>
              <a:t>Íslensk</a:t>
            </a:r>
            <a:r>
              <a:rPr lang="en-US" sz="4000" dirty="0" smtClean="0">
                <a:latin typeface="Calisto MT" pitchFamily="18" charset="0"/>
              </a:rPr>
              <a:t> </a:t>
            </a:r>
            <a:r>
              <a:rPr lang="en-US" sz="4000" dirty="0" err="1" smtClean="0">
                <a:latin typeface="Calisto MT" pitchFamily="18" charset="0"/>
              </a:rPr>
              <a:t>hönnun</a:t>
            </a:r>
            <a:r>
              <a:rPr lang="en-US" sz="4000" dirty="0" smtClean="0">
                <a:latin typeface="Calisto MT" pitchFamily="18" charset="0"/>
              </a:rPr>
              <a:t> og list</a:t>
            </a:r>
          </a:p>
        </p:txBody>
      </p:sp>
      <p:pic>
        <p:nvPicPr>
          <p:cNvPr id="1026" name="Picture 2" descr="\\stjori\Sameign\Myndir\GHR\Fundarsalir\Hvammur\IMG_8040_Grand_salir_060910 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412" y="2717801"/>
            <a:ext cx="5027612" cy="257016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17500" y="1257300"/>
            <a:ext cx="417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indent="-223838"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    </a:t>
            </a:r>
            <a:r>
              <a:rPr lang="en-US" dirty="0" err="1" smtClean="0">
                <a:latin typeface="Calisto MT"/>
                <a:cs typeface="Calisto MT"/>
              </a:rPr>
              <a:t>Íslensk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herra</a:t>
            </a:r>
            <a:r>
              <a:rPr lang="en-US" dirty="0" smtClean="0">
                <a:latin typeface="Calisto MT"/>
                <a:cs typeface="Calisto MT"/>
              </a:rPr>
              <a:t> og </a:t>
            </a:r>
            <a:r>
              <a:rPr lang="en-US" dirty="0" err="1" smtClean="0">
                <a:latin typeface="Calisto MT"/>
                <a:cs typeface="Calisto MT"/>
              </a:rPr>
              <a:t>dömu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ilmvötn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Leður</a:t>
            </a:r>
            <a:r>
              <a:rPr lang="en-US" dirty="0" smtClean="0">
                <a:latin typeface="Calisto MT"/>
                <a:cs typeface="Calisto MT"/>
              </a:rPr>
              <a:t>  - </a:t>
            </a:r>
            <a:r>
              <a:rPr lang="en-US" dirty="0" err="1" smtClean="0">
                <a:latin typeface="Calisto MT"/>
                <a:cs typeface="Calisto MT"/>
              </a:rPr>
              <a:t>roð</a:t>
            </a:r>
            <a:r>
              <a:rPr lang="en-US" dirty="0" smtClean="0">
                <a:latin typeface="Calisto MT"/>
                <a:cs typeface="Calisto MT"/>
              </a:rPr>
              <a:t> - </a:t>
            </a:r>
            <a:r>
              <a:rPr lang="en-US" dirty="0" err="1" smtClean="0">
                <a:latin typeface="Calisto MT"/>
                <a:cs typeface="Calisto MT"/>
              </a:rPr>
              <a:t>ull</a:t>
            </a:r>
            <a:r>
              <a:rPr lang="en-US" dirty="0" smtClean="0">
                <a:latin typeface="Calisto MT"/>
                <a:cs typeface="Calisto MT"/>
              </a:rPr>
              <a:t> - </a:t>
            </a:r>
            <a:r>
              <a:rPr lang="en-US" dirty="0" err="1" smtClean="0">
                <a:latin typeface="Calisto MT"/>
                <a:cs typeface="Calisto MT"/>
              </a:rPr>
              <a:t>silfur</a:t>
            </a:r>
            <a:r>
              <a:rPr lang="en-US" dirty="0" smtClean="0">
                <a:latin typeface="Calisto MT"/>
                <a:cs typeface="Calisto MT"/>
              </a:rPr>
              <a:t> –</a:t>
            </a:r>
            <a:r>
              <a:rPr lang="en-US" dirty="0" err="1" smtClean="0">
                <a:latin typeface="Calisto MT"/>
                <a:cs typeface="Calisto MT"/>
              </a:rPr>
              <a:t>skinn</a:t>
            </a:r>
            <a:r>
              <a:rPr lang="en-US" dirty="0" smtClean="0">
                <a:latin typeface="Calisto MT"/>
                <a:cs typeface="Calisto MT"/>
              </a:rPr>
              <a:t> - </a:t>
            </a:r>
            <a:r>
              <a:rPr lang="en-US" dirty="0" err="1" smtClean="0">
                <a:latin typeface="Calisto MT"/>
                <a:cs typeface="Calisto MT"/>
              </a:rPr>
              <a:t>hraun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Kynnum</a:t>
            </a:r>
            <a:r>
              <a:rPr lang="en-US" dirty="0" smtClean="0">
                <a:latin typeface="Calisto MT"/>
                <a:cs typeface="Calisto MT"/>
              </a:rPr>
              <a:t>  </a:t>
            </a:r>
            <a:r>
              <a:rPr lang="en-US" dirty="0" err="1" smtClean="0">
                <a:latin typeface="Calisto MT"/>
                <a:cs typeface="Calisto MT"/>
              </a:rPr>
              <a:t>íslenska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hönnun</a:t>
            </a:r>
            <a:r>
              <a:rPr lang="en-US" dirty="0" smtClean="0">
                <a:latin typeface="Calisto MT"/>
                <a:cs typeface="Calisto MT"/>
              </a:rPr>
              <a:t>, </a:t>
            </a:r>
            <a:r>
              <a:rPr lang="en-US" dirty="0" err="1" smtClean="0">
                <a:latin typeface="Calisto MT"/>
                <a:cs typeface="Calisto MT"/>
              </a:rPr>
              <a:t>handverk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    </a:t>
            </a:r>
            <a:r>
              <a:rPr lang="en-US" dirty="0" err="1" smtClean="0">
                <a:latin typeface="Calisto MT"/>
                <a:cs typeface="Calisto MT"/>
              </a:rPr>
              <a:t>listmuni</a:t>
            </a:r>
            <a:r>
              <a:rPr lang="en-US" dirty="0" smtClean="0">
                <a:latin typeface="Calisto MT"/>
                <a:cs typeface="Calisto MT"/>
              </a:rPr>
              <a:t>  og </a:t>
            </a:r>
            <a:r>
              <a:rPr lang="en-US" dirty="0" err="1" smtClean="0">
                <a:latin typeface="Calisto MT"/>
                <a:cs typeface="Calisto MT"/>
              </a:rPr>
              <a:t>skartgripi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</p:txBody>
      </p:sp>
      <p:pic>
        <p:nvPicPr>
          <p:cNvPr id="9" name="Picture 8" descr="Embla Boutique at Grand Hotel Reykjavi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604837"/>
            <a:ext cx="1993899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elandic design. Grand Hotel Reykjavik. Embla Boutiqu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41300" y="2679700"/>
            <a:ext cx="9385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vansmerki-án-texta-á-glærum-grunni-10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0"/>
            <a:ext cx="9355861" cy="69166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0" y="1035050"/>
            <a:ext cx="1447800" cy="11493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8450"/>
            <a:ext cx="583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listo MT" pitchFamily="18" charset="0"/>
              </a:rPr>
              <a:t>Lífleg</a:t>
            </a:r>
            <a:r>
              <a:rPr lang="en-US" sz="4000" dirty="0" smtClean="0">
                <a:latin typeface="Calisto MT" pitchFamily="18" charset="0"/>
              </a:rPr>
              <a:t> </a:t>
            </a:r>
            <a:r>
              <a:rPr lang="en-US" sz="4000" dirty="0" err="1" smtClean="0">
                <a:latin typeface="Calisto MT" pitchFamily="18" charset="0"/>
              </a:rPr>
              <a:t>starfsemi</a:t>
            </a:r>
            <a:r>
              <a:rPr lang="en-US" sz="4000" dirty="0" smtClean="0">
                <a:latin typeface="Calisto MT" pitchFamily="18" charset="0"/>
              </a:rPr>
              <a:t> í </a:t>
            </a:r>
            <a:r>
              <a:rPr lang="en-US" sz="4000" dirty="0" err="1" smtClean="0">
                <a:latin typeface="Calisto MT" pitchFamily="18" charset="0"/>
              </a:rPr>
              <a:t>húsinu</a:t>
            </a:r>
            <a:r>
              <a:rPr lang="en-US" sz="4000" dirty="0" smtClean="0">
                <a:latin typeface="Calisto MT" pitchFamily="18" charset="0"/>
              </a:rPr>
              <a:t> </a:t>
            </a:r>
          </a:p>
        </p:txBody>
      </p:sp>
      <p:pic>
        <p:nvPicPr>
          <p:cNvPr id="2052" name="Picture 4" descr="\\stjori\Sameign\Myndir\Ráðstefnumyndir\Elite Model Look 2010\Frá True North\IMG_8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5900" y="1435734"/>
            <a:ext cx="6083300" cy="4053950"/>
          </a:xfrm>
          <a:prstGeom prst="rect">
            <a:avLst/>
          </a:prstGeom>
          <a:noFill/>
        </p:spPr>
      </p:pic>
      <p:pic>
        <p:nvPicPr>
          <p:cNvPr id="2050" name="Picture 2" descr="\\stjori\Sameign\Myndir\GHR\Fundarsalir\Gullteigur\GHR-Meetings-Gullteig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2053" name="Picture 5" descr="\\stjori\Sameign\Myndir\Ráðstefnumyndir\UT messa 2012\UT mes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200" y="2463800"/>
            <a:ext cx="3805799" cy="3022599"/>
          </a:xfrm>
          <a:prstGeom prst="rect">
            <a:avLst/>
          </a:prstGeom>
          <a:noFill/>
        </p:spPr>
      </p:pic>
      <p:pic>
        <p:nvPicPr>
          <p:cNvPr id="8" name="Picture 7" descr="svansmerki-án-texta-á-glærum-grunni-10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586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81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s-IS" sz="4000" dirty="0" smtClean="0"/>
              <a:t> </a:t>
            </a:r>
            <a:r>
              <a:rPr lang="is-IS" sz="4000" dirty="0" smtClean="0">
                <a:latin typeface="Calisto MT" pitchFamily="18" charset="0"/>
              </a:rPr>
              <a:t>Allar lífsins stundir </a:t>
            </a:r>
            <a:endParaRPr lang="is-IS" sz="4000" dirty="0">
              <a:latin typeface="Calisto MT" pitchFamily="18" charset="0"/>
              <a:ea typeface="+mn-ea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0" y="1035050"/>
            <a:ext cx="1447800" cy="11493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" y="1460500"/>
            <a:ext cx="212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/>
          </a:p>
        </p:txBody>
      </p:sp>
      <p:pic>
        <p:nvPicPr>
          <p:cNvPr id="4098" name="Picture 2" descr="\\stjori\Sameign\Myndir\Ráðstefnumyndir\Ólafur Torfason 60 ára!!!\JL20102011 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0" y="965200"/>
            <a:ext cx="6477000" cy="4318000"/>
          </a:xfrm>
          <a:prstGeom prst="rect">
            <a:avLst/>
          </a:prstGeom>
          <a:noFill/>
        </p:spPr>
      </p:pic>
      <p:pic>
        <p:nvPicPr>
          <p:cNvPr id="4099" name="Picture 3" descr="\\stjori\Sameign\Myndir\Ráðstefnumyndir\Ólafur Torfason 60 ára!!!\JL20102011 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58850"/>
            <a:ext cx="2882900" cy="4324350"/>
          </a:xfrm>
          <a:prstGeom prst="rect">
            <a:avLst/>
          </a:prstGeom>
          <a:noFill/>
        </p:spPr>
      </p:pic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586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811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is-IS" sz="4000" dirty="0" smtClean="0"/>
              <a:t> </a:t>
            </a:r>
            <a:r>
              <a:rPr lang="is-IS" sz="4000" dirty="0" smtClean="0">
                <a:latin typeface="Calisto MT" pitchFamily="18" charset="0"/>
              </a:rPr>
              <a:t> Viðburðir af öllu tagi</a:t>
            </a:r>
            <a:endParaRPr lang="is-IS" sz="4000" dirty="0">
              <a:latin typeface="Calisto MT" pitchFamily="18" charset="0"/>
              <a:ea typeface="+mn-ea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0" y="1035050"/>
            <a:ext cx="1447800" cy="11493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37893" name="Picture 5" descr="\\stjori.grand.is\Sameign\Myndir\GHR\Ýmislegt\Grandopnu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400" y="152400"/>
            <a:ext cx="2946400" cy="509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4" name="Picture 6" descr="\\stjori.grand.is\Sameign\Myndir\GHR\True North myndir - fá leyfi til að nota\IMG_2958-Panoram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5080" y="1104900"/>
            <a:ext cx="3624314" cy="20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 descr="C:\Users\lbirgitta\Desktop\Myndir Grand Hotel Reykjavík\radstefna\Gullteigur-ga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238501"/>
            <a:ext cx="3625200" cy="1978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66700" y="1460500"/>
            <a:ext cx="2120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dirty="0" smtClean="0"/>
              <a:t> </a:t>
            </a:r>
            <a:r>
              <a:rPr lang="is-IS" dirty="0" smtClean="0">
                <a:latin typeface="Calisto MT" pitchFamily="18" charset="0"/>
              </a:rPr>
              <a:t>sýningar</a:t>
            </a: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móttökur</a:t>
            </a: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kvöldverðir</a:t>
            </a:r>
          </a:p>
          <a:p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fagnaðir</a:t>
            </a: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hópefli</a:t>
            </a:r>
          </a:p>
          <a:p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ráðstefnur</a:t>
            </a: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latin typeface="Calisto MT" pitchFamily="18" charset="0"/>
              </a:rPr>
              <a:t> morgunverður</a:t>
            </a:r>
          </a:p>
          <a:p>
            <a:pPr>
              <a:buFont typeface="Arial" pitchFamily="34" charset="0"/>
              <a:buChar char="•"/>
            </a:pPr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endParaRPr lang="is-IS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endParaRPr lang="is-IS" dirty="0"/>
          </a:p>
        </p:txBody>
      </p:sp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0"/>
            <a:ext cx="9355861" cy="6916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241300" y="0"/>
            <a:ext cx="9385300" cy="10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1800" y="0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latin typeface="Calisto MT" pitchFamily="18" charset="0"/>
              </a:rPr>
              <a:t>Reykjavík SPA</a:t>
            </a:r>
          </a:p>
        </p:txBody>
      </p:sp>
      <p:pic>
        <p:nvPicPr>
          <p:cNvPr id="1026" name="Picture 2" descr="C:\Users\lbirgitta\Desktop\Grand6_HDR2 (1)-sp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75210" y="1009740"/>
            <a:ext cx="7185310" cy="4286160"/>
          </a:xfrm>
          <a:prstGeom prst="rect">
            <a:avLst/>
          </a:prstGeom>
          <a:noFill/>
        </p:spPr>
      </p:pic>
      <p:pic>
        <p:nvPicPr>
          <p:cNvPr id="2" name="Picture 2" descr="\\stjori\Sameign\Myndir\GHR\Reykjavik Spa\30mynf33280812_spa_04 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837" y="1011238"/>
            <a:ext cx="6386653" cy="4297362"/>
          </a:xfrm>
          <a:prstGeom prst="rect">
            <a:avLst/>
          </a:prstGeom>
          <a:noFill/>
        </p:spPr>
      </p:pic>
      <p:pic>
        <p:nvPicPr>
          <p:cNvPr id="8" name="Picture 7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8666"/>
            <a:ext cx="9355861" cy="6916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800" y="0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latin typeface="Calisto MT" pitchFamily="18" charset="0"/>
              </a:rPr>
              <a:t>Svanurinn hvað svo ?</a:t>
            </a:r>
          </a:p>
        </p:txBody>
      </p:sp>
      <p:pic>
        <p:nvPicPr>
          <p:cNvPr id="3074" name="Picture 2" descr="C:\Users\lthordis\AppData\Local\Microsoft\Windows\Temporary Internet Files\Content.Outlook\FNM6F7VO\Eco_labelling_ho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554" y="1206500"/>
            <a:ext cx="2543346" cy="2940179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49300" y="1244601"/>
            <a:ext cx="4089400" cy="31115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Hvernig getum við kynnt okkar</a:t>
            </a:r>
          </a:p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viðskiptavinum hver við erum og  fyrir hvað við stöndum?</a:t>
            </a:r>
            <a:endParaRPr lang="en-GB" dirty="0" smtClean="0">
              <a:latin typeface="Calisto MT" pitchFamily="18" charset="0"/>
            </a:endParaRPr>
          </a:p>
          <a:p>
            <a:pPr>
              <a:buNone/>
            </a:pPr>
            <a:r>
              <a:rPr lang="en-GB" dirty="0" smtClean="0">
                <a:latin typeface="Calisto MT" pitchFamily="18" charset="0"/>
              </a:rPr>
              <a:t>      </a:t>
            </a:r>
            <a:r>
              <a:rPr lang="en-GB" dirty="0" err="1" smtClean="0">
                <a:latin typeface="Calisto MT" pitchFamily="18" charset="0"/>
              </a:rPr>
              <a:t>Norðurlandabúar</a:t>
            </a:r>
            <a:r>
              <a:rPr lang="en-GB" dirty="0" smtClean="0">
                <a:latin typeface="Calisto MT" pitchFamily="18" charset="0"/>
              </a:rPr>
              <a:t> </a:t>
            </a:r>
            <a:r>
              <a:rPr lang="en-GB" dirty="0" err="1" smtClean="0">
                <a:latin typeface="Calisto MT" pitchFamily="18" charset="0"/>
              </a:rPr>
              <a:t>þekkja</a:t>
            </a:r>
            <a:r>
              <a:rPr lang="en-GB" dirty="0" smtClean="0">
                <a:latin typeface="Calisto MT" pitchFamily="18" charset="0"/>
              </a:rPr>
              <a:t> </a:t>
            </a:r>
            <a:r>
              <a:rPr lang="en-GB" dirty="0" err="1" smtClean="0">
                <a:latin typeface="Calisto MT" pitchFamily="18" charset="0"/>
              </a:rPr>
              <a:t>Svaninn</a:t>
            </a:r>
            <a:r>
              <a:rPr lang="en-GB" dirty="0" smtClean="0">
                <a:latin typeface="Calisto MT" pitchFamily="18" charset="0"/>
              </a:rPr>
              <a:t> </a:t>
            </a:r>
            <a:r>
              <a:rPr lang="en-GB" dirty="0" err="1" smtClean="0">
                <a:latin typeface="Calisto MT" pitchFamily="18" charset="0"/>
              </a:rPr>
              <a:t>evrópubúar</a:t>
            </a:r>
            <a:r>
              <a:rPr lang="en-GB" dirty="0" smtClean="0">
                <a:latin typeface="Calisto MT" pitchFamily="18" charset="0"/>
              </a:rPr>
              <a:t> og </a:t>
            </a:r>
            <a:r>
              <a:rPr lang="en-GB" dirty="0" err="1" smtClean="0">
                <a:latin typeface="Calisto MT" pitchFamily="18" charset="0"/>
              </a:rPr>
              <a:t>aðrir</a:t>
            </a:r>
            <a:r>
              <a:rPr lang="en-GB" dirty="0" smtClean="0">
                <a:latin typeface="Calisto MT" pitchFamily="18" charset="0"/>
              </a:rPr>
              <a:t> </a:t>
            </a:r>
            <a:r>
              <a:rPr lang="en-GB" dirty="0" err="1" smtClean="0">
                <a:latin typeface="Calisto MT" pitchFamily="18" charset="0"/>
              </a:rPr>
              <a:t>minna</a:t>
            </a:r>
            <a:endParaRPr lang="en-GB" dirty="0" smtClean="0">
              <a:latin typeface="Calisto MT" pitchFamily="18" charset="0"/>
            </a:endParaRPr>
          </a:p>
          <a:p>
            <a:pPr>
              <a:buNone/>
            </a:pPr>
            <a:r>
              <a:rPr lang="en-GB" dirty="0" smtClean="0">
                <a:latin typeface="Calisto MT" pitchFamily="18" charset="0"/>
              </a:rPr>
              <a:t>      </a:t>
            </a:r>
            <a:r>
              <a:rPr lang="en-GB" dirty="0" err="1" smtClean="0">
                <a:latin typeface="Calisto MT" pitchFamily="18" charset="0"/>
              </a:rPr>
              <a:t>Evrópublómið</a:t>
            </a:r>
            <a:r>
              <a:rPr lang="en-GB" dirty="0" smtClean="0">
                <a:latin typeface="Calisto MT" pitchFamily="18" charset="0"/>
              </a:rPr>
              <a:t> - </a:t>
            </a:r>
            <a:r>
              <a:rPr lang="en-GB" dirty="0" err="1" smtClean="0">
                <a:latin typeface="Calisto MT" pitchFamily="18" charset="0"/>
              </a:rPr>
              <a:t>þekkt</a:t>
            </a:r>
            <a:r>
              <a:rPr lang="en-GB" dirty="0" smtClean="0">
                <a:latin typeface="Calisto MT" pitchFamily="18" charset="0"/>
              </a:rPr>
              <a:t> á </a:t>
            </a:r>
            <a:r>
              <a:rPr lang="en-GB" dirty="0" err="1" smtClean="0">
                <a:latin typeface="Calisto MT" pitchFamily="18" charset="0"/>
              </a:rPr>
              <a:t>markaði</a:t>
            </a:r>
            <a:endParaRPr lang="en-GB" dirty="0" smtClean="0">
              <a:latin typeface="Calisto MT" pitchFamily="18" charset="0"/>
            </a:endParaRPr>
          </a:p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Kynning á Svaninum innanlands </a:t>
            </a:r>
          </a:p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ISO 14001 ekki það sama</a:t>
            </a:r>
          </a:p>
          <a:p>
            <a:endParaRPr lang="is-IS" dirty="0" smtClean="0">
              <a:latin typeface="Calisto MT" pitchFamily="18" charset="0"/>
            </a:endParaRPr>
          </a:p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Grænt hagkerfi og innkaupastefna</a:t>
            </a:r>
          </a:p>
          <a:p>
            <a:pPr>
              <a:buNone/>
            </a:pPr>
            <a:r>
              <a:rPr lang="is-IS" dirty="0" smtClean="0">
                <a:latin typeface="Calisto MT" pitchFamily="18" charset="0"/>
              </a:rPr>
              <a:t>       ríkisins frá mars 2009 </a:t>
            </a:r>
          </a:p>
        </p:txBody>
      </p:sp>
      <p:pic>
        <p:nvPicPr>
          <p:cNvPr id="2054" name="Picture 6" descr="Organic certification. Grand Hotel Reykjav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2579" y="1206501"/>
            <a:ext cx="1501421" cy="1393190"/>
          </a:xfrm>
          <a:prstGeom prst="rect">
            <a:avLst/>
          </a:prstGeom>
          <a:noFill/>
        </p:spPr>
      </p:pic>
      <p:pic>
        <p:nvPicPr>
          <p:cNvPr id="2056" name="Picture 8" descr="Grand organic breakfast at Grand Hotel Reykjav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0800" y="2679700"/>
            <a:ext cx="1473200" cy="1473200"/>
          </a:xfrm>
          <a:prstGeom prst="rect">
            <a:avLst/>
          </a:prstGeom>
          <a:noFill/>
        </p:spPr>
      </p:pic>
      <p:pic>
        <p:nvPicPr>
          <p:cNvPr id="8194" name="Picture 2" descr="http://www.ust.is/library/Myndir/Einstaklingar/Svanurinn/blomid_800.png?proc=newsImageSing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700" y="2679700"/>
            <a:ext cx="15113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861" y="-58666"/>
            <a:ext cx="935586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81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smtClean="0">
                <a:latin typeface="Calisto MT"/>
                <a:ea typeface="+mn-ea"/>
                <a:cs typeface="Calisto MT"/>
              </a:rPr>
              <a:t>Grand Hótel Reykjavík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100" y="1066800"/>
            <a:ext cx="3898900" cy="311150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4 </a:t>
            </a:r>
            <a:r>
              <a:rPr lang="en-US" sz="1800" dirty="0" err="1" smtClean="0">
                <a:latin typeface="Calisto MT"/>
                <a:cs typeface="Calisto MT"/>
              </a:rPr>
              <a:t>stjörnu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hótel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opnaði</a:t>
            </a:r>
            <a:r>
              <a:rPr lang="en-US" sz="1800" dirty="0" smtClean="0">
                <a:latin typeface="Calisto MT"/>
                <a:cs typeface="Calisto MT"/>
              </a:rPr>
              <a:t>  1987+2007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312 </a:t>
            </a:r>
            <a:r>
              <a:rPr lang="en-US" sz="1800" dirty="0" err="1" smtClean="0">
                <a:latin typeface="Calisto MT"/>
                <a:cs typeface="Calisto MT"/>
              </a:rPr>
              <a:t>herbergi</a:t>
            </a:r>
            <a:r>
              <a:rPr lang="en-US" sz="1800" dirty="0" smtClean="0">
                <a:latin typeface="Calisto MT"/>
                <a:cs typeface="Calisto MT"/>
              </a:rPr>
              <a:t> á 14 </a:t>
            </a:r>
            <a:r>
              <a:rPr lang="en-US" sz="1800" dirty="0" err="1" smtClean="0">
                <a:latin typeface="Calisto MT"/>
                <a:cs typeface="Calisto MT"/>
              </a:rPr>
              <a:t>hæðum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14 </a:t>
            </a:r>
            <a:r>
              <a:rPr lang="en-US" sz="1800" dirty="0" err="1" smtClean="0">
                <a:latin typeface="Calisto MT"/>
                <a:cs typeface="Calisto MT"/>
              </a:rPr>
              <a:t>ráðstefnu</a:t>
            </a:r>
            <a:r>
              <a:rPr lang="en-US" sz="1800" dirty="0" smtClean="0">
                <a:latin typeface="Calisto MT"/>
                <a:cs typeface="Calisto MT"/>
              </a:rPr>
              <a:t> og </a:t>
            </a:r>
            <a:r>
              <a:rPr lang="en-US" sz="1800" dirty="0" err="1" smtClean="0">
                <a:latin typeface="Calisto MT"/>
                <a:cs typeface="Calisto MT"/>
              </a:rPr>
              <a:t>veitingasalir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570 </a:t>
            </a:r>
            <a:r>
              <a:rPr lang="en-US" sz="1800" dirty="0" err="1" smtClean="0">
                <a:latin typeface="Calisto MT"/>
                <a:cs typeface="Calisto MT"/>
              </a:rPr>
              <a:t>næturgestir</a:t>
            </a:r>
            <a:r>
              <a:rPr lang="en-US" sz="1800" dirty="0" smtClean="0">
                <a:latin typeface="Calisto MT"/>
                <a:cs typeface="Calisto MT"/>
              </a:rPr>
              <a:t> max í </a:t>
            </a:r>
            <a:r>
              <a:rPr lang="en-US" sz="1800" dirty="0" err="1" smtClean="0">
                <a:latin typeface="Calisto MT"/>
                <a:cs typeface="Calisto MT"/>
              </a:rPr>
              <a:t>húsi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None/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18.337 </a:t>
            </a:r>
            <a:r>
              <a:rPr lang="en-US" sz="1800" dirty="0" err="1" smtClean="0">
                <a:latin typeface="Calisto MT"/>
                <a:cs typeface="Calisto MT"/>
              </a:rPr>
              <a:t>fermetrar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 87.015 </a:t>
            </a:r>
            <a:r>
              <a:rPr lang="en-US" sz="1800" dirty="0" err="1" smtClean="0">
                <a:latin typeface="Calisto MT"/>
                <a:cs typeface="Calisto MT"/>
              </a:rPr>
              <a:t>næturgestir</a:t>
            </a:r>
            <a:r>
              <a:rPr lang="en-US" sz="1800" dirty="0" smtClean="0">
                <a:latin typeface="Calisto MT"/>
                <a:cs typeface="Calisto MT"/>
              </a:rPr>
              <a:t> - 2011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alisto MT"/>
                <a:cs typeface="Calisto MT"/>
              </a:rPr>
              <a:t>150.240 </a:t>
            </a:r>
            <a:r>
              <a:rPr lang="en-US" sz="1800" dirty="0" err="1" smtClean="0">
                <a:latin typeface="Calisto MT"/>
                <a:cs typeface="Calisto MT"/>
              </a:rPr>
              <a:t>daggestir</a:t>
            </a:r>
            <a:r>
              <a:rPr lang="en-US" sz="1800" dirty="0" smtClean="0">
                <a:latin typeface="Calisto MT"/>
                <a:cs typeface="Calisto MT"/>
              </a:rPr>
              <a:t> -2011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800" dirty="0" err="1" smtClean="0">
                <a:latin typeface="Calisto MT"/>
                <a:cs typeface="Calisto MT"/>
              </a:rPr>
              <a:t>Þvottahús</a:t>
            </a:r>
            <a:r>
              <a:rPr lang="en-US" sz="1800" dirty="0" smtClean="0">
                <a:latin typeface="Calisto MT"/>
                <a:cs typeface="Calisto MT"/>
              </a:rPr>
              <a:t> – </a:t>
            </a:r>
            <a:r>
              <a:rPr lang="en-US" sz="1800" dirty="0" err="1" smtClean="0">
                <a:latin typeface="Calisto MT"/>
                <a:cs typeface="Calisto MT"/>
              </a:rPr>
              <a:t>fyrir</a:t>
            </a:r>
            <a:r>
              <a:rPr lang="en-US" sz="1800" dirty="0" smtClean="0">
                <a:latin typeface="Calisto MT"/>
                <a:cs typeface="Calisto MT"/>
              </a:rPr>
              <a:t> 6 </a:t>
            </a:r>
            <a:r>
              <a:rPr lang="en-US" sz="1800" dirty="0" err="1" smtClean="0">
                <a:latin typeface="Calisto MT"/>
                <a:cs typeface="Calisto MT"/>
              </a:rPr>
              <a:t>hótel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343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Calisto MT" pitchFamily="18" charset="0"/>
              </a:rPr>
              <a:t>Gisting</a:t>
            </a:r>
            <a:r>
              <a:rPr lang="en-US" sz="2000" b="1" dirty="0" smtClean="0">
                <a:latin typeface="Calisto MT" pitchFamily="18" charset="0"/>
              </a:rPr>
              <a:t> – ráðstefnur –</a:t>
            </a:r>
            <a:r>
              <a:rPr lang="en-US" sz="2000" b="1" dirty="0" err="1" smtClean="0">
                <a:latin typeface="Calisto MT" pitchFamily="18" charset="0"/>
              </a:rPr>
              <a:t>mannfagnaðir</a:t>
            </a:r>
            <a:r>
              <a:rPr lang="en-US" sz="2000" b="1" dirty="0" smtClean="0">
                <a:latin typeface="Calisto MT" pitchFamily="18" charset="0"/>
              </a:rPr>
              <a:t> – </a:t>
            </a:r>
            <a:r>
              <a:rPr lang="en-US" sz="2000" b="1" dirty="0" err="1" smtClean="0">
                <a:latin typeface="Calisto MT" pitchFamily="18" charset="0"/>
              </a:rPr>
              <a:t>fundir</a:t>
            </a:r>
            <a:r>
              <a:rPr lang="en-US" sz="2000" b="1" dirty="0" smtClean="0">
                <a:latin typeface="Calisto MT" pitchFamily="18" charset="0"/>
              </a:rPr>
              <a:t> - </a:t>
            </a:r>
            <a:r>
              <a:rPr lang="en-US" sz="2000" b="1" dirty="0" err="1" smtClean="0">
                <a:latin typeface="Calisto MT" pitchFamily="18" charset="0"/>
              </a:rPr>
              <a:t>veitingar</a:t>
            </a:r>
            <a:endParaRPr lang="en-US" sz="2000" b="1" dirty="0">
              <a:latin typeface="Calisto MT" pitchFamily="18" charset="0"/>
            </a:endParaRPr>
          </a:p>
        </p:txBody>
      </p:sp>
      <p:pic>
        <p:nvPicPr>
          <p:cNvPr id="2050" name="Picture 2" descr="http://reykjavikhotels.is/resources/Images/Grand/Hotel-Gallery/Grand-Hotel-Reykjavik-exterior/Grand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57275"/>
            <a:ext cx="2712503" cy="91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reykjavikhotels.is/resources/Images/Grand/Hotel-Gallery/Hotel-facilities/Midgardur-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1041400"/>
            <a:ext cx="19177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reykjavikhotels.is/resources/Images/Grand/Hotel-Gallery/Hotel-facilities/Grand-reception-banqu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020" y="2078039"/>
            <a:ext cx="2691654" cy="1909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704" y="60025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521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8610600" cy="673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err="1" smtClean="0">
                <a:latin typeface="Calisto MT"/>
                <a:ea typeface="+mn-ea"/>
                <a:cs typeface="Calisto MT"/>
              </a:rPr>
              <a:t>Græn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spor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–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ný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tækifæri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0" y="850900"/>
            <a:ext cx="4540250" cy="34988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sz="1900" dirty="0" smtClean="0">
              <a:latin typeface="Calisto MT"/>
              <a:cs typeface="Calisto MT"/>
            </a:endParaRPr>
          </a:p>
        </p:txBody>
      </p:sp>
      <p:pic>
        <p:nvPicPr>
          <p:cNvPr id="32771" name="Picture 3" descr="\\stjori.grand.is\Sameign\Gogn\Reykjavikhotels\International flights to iceland\International flights_ 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050" y="1168400"/>
            <a:ext cx="60833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" y="4311650"/>
            <a:ext cx="812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sto MT" pitchFamily="18" charset="0"/>
              </a:rPr>
              <a:t>Ísland</a:t>
            </a:r>
            <a:r>
              <a:rPr lang="en-US" dirty="0" smtClean="0">
                <a:latin typeface="Calisto MT" pitchFamily="18" charset="0"/>
              </a:rPr>
              <a:t>  - </a:t>
            </a:r>
            <a:r>
              <a:rPr lang="en-US" dirty="0" err="1" smtClean="0">
                <a:latin typeface="Calisto MT" pitchFamily="18" charset="0"/>
              </a:rPr>
              <a:t>tækifæri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til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að</a:t>
            </a:r>
            <a:r>
              <a:rPr lang="en-US" dirty="0" smtClean="0">
                <a:latin typeface="Calisto MT" pitchFamily="18" charset="0"/>
              </a:rPr>
              <a:t> taka </a:t>
            </a:r>
            <a:r>
              <a:rPr lang="en-US" dirty="0" err="1" smtClean="0">
                <a:latin typeface="Calisto MT" pitchFamily="18" charset="0"/>
              </a:rPr>
              <a:t>þátt</a:t>
            </a:r>
            <a:r>
              <a:rPr lang="en-US" dirty="0" smtClean="0">
                <a:latin typeface="Calisto MT" pitchFamily="18" charset="0"/>
              </a:rPr>
              <a:t> í </a:t>
            </a:r>
            <a:r>
              <a:rPr lang="en-US" dirty="0" err="1" smtClean="0">
                <a:latin typeface="Calisto MT" pitchFamily="18" charset="0"/>
              </a:rPr>
              <a:t>umhverfisstarfi</a:t>
            </a:r>
            <a:r>
              <a:rPr lang="en-US" dirty="0" smtClean="0">
                <a:latin typeface="Calisto MT" pitchFamily="18" charset="0"/>
              </a:rPr>
              <a:t> og </a:t>
            </a:r>
            <a:r>
              <a:rPr lang="en-US" dirty="0" err="1" smtClean="0">
                <a:latin typeface="Calisto MT" pitchFamily="18" charset="0"/>
              </a:rPr>
              <a:t>efla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græna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ferðaþjónustu</a:t>
            </a:r>
            <a:endParaRPr lang="en-US" dirty="0" smtClean="0">
              <a:latin typeface="Calisto MT" pitchFamily="18" charset="0"/>
            </a:endParaRPr>
          </a:p>
        </p:txBody>
      </p:sp>
      <p:pic>
        <p:nvPicPr>
          <p:cNvPr id="6146" name="Picture 2" descr="C:\Users\lthordis\AppData\Local\Microsoft\Windows\Temporary Internet Files\Content.Outlook\FNM6F7VO\Map of the wor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252462"/>
            <a:ext cx="6083300" cy="2405138"/>
          </a:xfrm>
          <a:prstGeom prst="rect">
            <a:avLst/>
          </a:prstGeom>
          <a:noFill/>
        </p:spPr>
      </p:pic>
      <p:pic>
        <p:nvPicPr>
          <p:cNvPr id="9" name="Picture 8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1096" y="4633065"/>
            <a:ext cx="550008" cy="540841"/>
          </a:xfrm>
          <a:prstGeom prst="rect">
            <a:avLst/>
          </a:prstGeom>
        </p:spPr>
      </p:pic>
      <p:pic>
        <p:nvPicPr>
          <p:cNvPr id="11" name="Picture 10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991896" y="4721965"/>
            <a:ext cx="550008" cy="540841"/>
          </a:xfrm>
          <a:prstGeom prst="rect">
            <a:avLst/>
          </a:prstGeom>
        </p:spPr>
      </p:pic>
      <p:pic>
        <p:nvPicPr>
          <p:cNvPr id="12" name="Picture 11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331496" y="4683865"/>
            <a:ext cx="550008" cy="540841"/>
          </a:xfrm>
          <a:prstGeom prst="rect">
            <a:avLst/>
          </a:prstGeom>
        </p:spPr>
      </p:pic>
      <p:pic>
        <p:nvPicPr>
          <p:cNvPr id="13" name="Picture 12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791996" y="3858366"/>
            <a:ext cx="550008" cy="540841"/>
          </a:xfrm>
          <a:prstGeom prst="rect">
            <a:avLst/>
          </a:prstGeom>
        </p:spPr>
      </p:pic>
      <p:pic>
        <p:nvPicPr>
          <p:cNvPr id="15" name="Picture 14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211096" y="3439264"/>
            <a:ext cx="550008" cy="540841"/>
          </a:xfrm>
          <a:prstGeom prst="rect">
            <a:avLst/>
          </a:prstGeom>
        </p:spPr>
      </p:pic>
      <p:pic>
        <p:nvPicPr>
          <p:cNvPr id="16" name="Picture 15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77796" y="2728065"/>
            <a:ext cx="550008" cy="540841"/>
          </a:xfrm>
          <a:prstGeom prst="rect">
            <a:avLst/>
          </a:prstGeom>
        </p:spPr>
      </p:pic>
      <p:pic>
        <p:nvPicPr>
          <p:cNvPr id="17" name="Picture 16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655596" y="2131167"/>
            <a:ext cx="550008" cy="540841"/>
          </a:xfrm>
          <a:prstGeom prst="rect">
            <a:avLst/>
          </a:prstGeom>
        </p:spPr>
      </p:pic>
      <p:pic>
        <p:nvPicPr>
          <p:cNvPr id="18" name="Picture 17" descr="green-footsteps-ii1-300x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236496" y="1699364"/>
            <a:ext cx="550008" cy="54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5861" cy="6916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38915" name="Picture 3" descr="\\stjori.grand.is\Sameign\Gogn\Grand Hotel Reykjavik\16 síðna bæklingur\Myndir Arnaldur High Res\Professional_staff_Grand_Hotel_Reykjav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393461"/>
            <a:ext cx="4762500" cy="32634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1800" y="546100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 smtClean="0">
                <a:latin typeface="Calisto MT" pitchFamily="18" charset="0"/>
              </a:rPr>
              <a:t>Við erum stoltir Svansleyfishafar</a:t>
            </a:r>
            <a:endParaRPr lang="is-IS" sz="4000" dirty="0">
              <a:latin typeface="Calisto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473200"/>
            <a:ext cx="3949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 smtClean="0">
                <a:latin typeface="Calisto MT" pitchFamily="18" charset="0"/>
              </a:rPr>
              <a:t>Vegferðin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rétt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að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byrja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Calisto MT" pitchFamily="18" charset="0"/>
              </a:rPr>
              <a:t>Við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erum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alltaf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að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læra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Calisto MT" pitchFamily="18" charset="0"/>
              </a:rPr>
              <a:t>Endurmenntun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nauðsynleg</a:t>
            </a:r>
            <a:r>
              <a:rPr lang="en-US" dirty="0" smtClean="0">
                <a:latin typeface="Calisto MT" pitchFamily="18" charset="0"/>
              </a:rPr>
              <a:t>   </a:t>
            </a:r>
            <a:r>
              <a:rPr lang="en-US" dirty="0" err="1" smtClean="0">
                <a:latin typeface="Calisto MT" pitchFamily="18" charset="0"/>
              </a:rPr>
              <a:t>Fræðsla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fyrir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gesti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mikilvæg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lvl="1"/>
            <a:endParaRPr lang="en-US" dirty="0" smtClean="0">
              <a:latin typeface="Calisto MT" pitchFamily="18" charset="0"/>
            </a:endParaRPr>
          </a:p>
          <a:p>
            <a:pPr lvl="1"/>
            <a:r>
              <a:rPr lang="en-US" dirty="0" err="1" smtClean="0">
                <a:latin typeface="Calisto MT" pitchFamily="18" charset="0"/>
              </a:rPr>
              <a:t>Fylgja</a:t>
            </a:r>
            <a:r>
              <a:rPr lang="en-US" dirty="0" smtClean="0">
                <a:latin typeface="Calisto MT" pitchFamily="18" charset="0"/>
              </a:rPr>
              <a:t>  </a:t>
            </a:r>
            <a:r>
              <a:rPr lang="en-US" dirty="0" err="1" smtClean="0">
                <a:latin typeface="Calisto MT" pitchFamily="18" charset="0"/>
              </a:rPr>
              <a:t>eftir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umhverfisstefnunni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Heiðarleiki</a:t>
            </a:r>
            <a:r>
              <a:rPr lang="en-US" dirty="0" smtClean="0">
                <a:latin typeface="Calisto MT" pitchFamily="18" charset="0"/>
              </a:rPr>
              <a:t> í </a:t>
            </a:r>
            <a:r>
              <a:rPr lang="en-US" dirty="0" err="1" smtClean="0">
                <a:latin typeface="Calisto MT" pitchFamily="18" charset="0"/>
              </a:rPr>
              <a:t>orði</a:t>
            </a:r>
            <a:r>
              <a:rPr lang="en-US" dirty="0" smtClean="0">
                <a:latin typeface="Calisto MT" pitchFamily="18" charset="0"/>
              </a:rPr>
              <a:t> og </a:t>
            </a:r>
            <a:r>
              <a:rPr lang="en-US" dirty="0" err="1" smtClean="0">
                <a:latin typeface="Calisto MT" pitchFamily="18" charset="0"/>
              </a:rPr>
              <a:t>verki</a:t>
            </a:r>
            <a:r>
              <a:rPr lang="en-US" dirty="0" smtClean="0">
                <a:latin typeface="Calisto MT" pitchFamily="18" charset="0"/>
              </a:rPr>
              <a:t>                                        </a:t>
            </a:r>
          </a:p>
          <a:p>
            <a:pPr lvl="1"/>
            <a:r>
              <a:rPr lang="en-US" dirty="0" err="1" smtClean="0">
                <a:latin typeface="Calisto MT" pitchFamily="18" charset="0"/>
              </a:rPr>
              <a:t>Framtíðin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björt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með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grænu</a:t>
            </a:r>
            <a:endParaRPr lang="en-US" dirty="0" smtClean="0">
              <a:latin typeface="Calisto MT" pitchFamily="18" charset="0"/>
            </a:endParaRPr>
          </a:p>
          <a:p>
            <a:pPr lvl="1"/>
            <a:r>
              <a:rPr lang="en-US" dirty="0" err="1" smtClean="0">
                <a:latin typeface="Calisto MT" pitchFamily="18" charset="0"/>
              </a:rPr>
              <a:t>hagkerfi</a:t>
            </a:r>
            <a:r>
              <a:rPr lang="en-US" dirty="0" smtClean="0">
                <a:latin typeface="Calisto MT" pitchFamily="18" charset="0"/>
              </a:rPr>
              <a:t>       </a:t>
            </a:r>
          </a:p>
          <a:p>
            <a:pPr lvl="1"/>
            <a:r>
              <a:rPr lang="en-US" dirty="0" smtClean="0">
                <a:latin typeface="Calisto MT" pitchFamily="18" charset="0"/>
              </a:rPr>
              <a:t>   </a:t>
            </a:r>
            <a:endParaRPr lang="en-US" b="1" dirty="0" smtClean="0">
              <a:latin typeface="Calisto MT" pitchFamily="18" charset="0"/>
            </a:endParaRPr>
          </a:p>
          <a:p>
            <a:pPr lvl="1"/>
            <a:r>
              <a:rPr lang="en-US" b="1" dirty="0" smtClean="0">
                <a:latin typeface="Calisto MT" pitchFamily="18" charset="0"/>
              </a:rPr>
              <a:t>Grand Hótel Reykjavík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is-IS" dirty="0"/>
          </a:p>
        </p:txBody>
      </p:sp>
      <p:pic>
        <p:nvPicPr>
          <p:cNvPr id="24" name="Picture 23" descr="svansmerki-án-texta-á-glærum-grunni-10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55861" cy="6916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7550" y="133350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800" y="546100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latin typeface="Calisto MT" pitchFamily="18" charset="0"/>
              </a:rPr>
              <a:t>Grand Hótel Reykjavík </a:t>
            </a:r>
            <a:endParaRPr lang="is-IS" sz="4000" dirty="0">
              <a:latin typeface="Calisto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473200"/>
            <a:ext cx="39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is-IS" dirty="0"/>
          </a:p>
        </p:txBody>
      </p:sp>
      <p:sp>
        <p:nvSpPr>
          <p:cNvPr id="11" name="Rectangle 10"/>
          <p:cNvSpPr/>
          <p:nvPr/>
        </p:nvSpPr>
        <p:spPr>
          <a:xfrm>
            <a:off x="469900" y="1346200"/>
            <a:ext cx="8445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 </a:t>
            </a:r>
            <a:endParaRPr lang="is-IS" dirty="0" smtClean="0">
              <a:latin typeface="Calisto MT" pitchFamily="18" charset="0"/>
            </a:endParaRPr>
          </a:p>
          <a:p>
            <a:pPr algn="ctr"/>
            <a:r>
              <a:rPr lang="en-GB" sz="3600" dirty="0" err="1" smtClean="0">
                <a:latin typeface="Calisto MT" pitchFamily="18" charset="0"/>
              </a:rPr>
              <a:t>Takk</a:t>
            </a:r>
            <a:r>
              <a:rPr lang="en-GB" sz="3600" dirty="0" smtClean="0">
                <a:latin typeface="Calisto MT" pitchFamily="18" charset="0"/>
              </a:rPr>
              <a:t> </a:t>
            </a:r>
            <a:r>
              <a:rPr lang="en-GB" sz="3600" dirty="0" err="1" smtClean="0">
                <a:latin typeface="Calisto MT" pitchFamily="18" charset="0"/>
              </a:rPr>
              <a:t>fyrir</a:t>
            </a:r>
            <a:r>
              <a:rPr lang="en-GB" sz="3600" dirty="0" smtClean="0">
                <a:latin typeface="Calisto MT" pitchFamily="18" charset="0"/>
              </a:rPr>
              <a:t> </a:t>
            </a:r>
          </a:p>
          <a:p>
            <a:endParaRPr lang="en-GB" dirty="0" smtClean="0">
              <a:latin typeface="Calisto MT" pitchFamily="18" charset="0"/>
            </a:endParaRPr>
          </a:p>
          <a:p>
            <a:r>
              <a:rPr lang="en-GB" dirty="0" smtClean="0">
                <a:latin typeface="Calisto MT" pitchFamily="18" charset="0"/>
              </a:rPr>
              <a:t> </a:t>
            </a:r>
            <a:endParaRPr lang="is-IS" dirty="0" smtClean="0"/>
          </a:p>
          <a:p>
            <a:endParaRPr lang="is-IS" dirty="0" smtClean="0"/>
          </a:p>
        </p:txBody>
      </p:sp>
      <p:pic>
        <p:nvPicPr>
          <p:cNvPr id="7" name="Picture 6" descr="svansmerki-án-texta-á-glærum-grunni-10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163" y="2544763"/>
            <a:ext cx="17653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211" y="0"/>
            <a:ext cx="923521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851400" cy="8636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err="1" smtClean="0">
                <a:latin typeface="Calisto MT"/>
                <a:ea typeface="+mn-ea"/>
                <a:cs typeface="Calisto MT"/>
              </a:rPr>
              <a:t>Hvers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vegna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Svanurinn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? 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8600" y="368300"/>
            <a:ext cx="3644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Kynning</a:t>
            </a:r>
            <a:r>
              <a:rPr lang="en-US" dirty="0" smtClean="0">
                <a:latin typeface="Calisto MT"/>
                <a:cs typeface="Calisto MT"/>
              </a:rPr>
              <a:t> og </a:t>
            </a:r>
            <a:r>
              <a:rPr lang="en-US" dirty="0" err="1" smtClean="0">
                <a:latin typeface="Calisto MT"/>
                <a:cs typeface="Calisto MT"/>
              </a:rPr>
              <a:t>ráðgjöf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fyrir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verkefnið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frá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Huldu</a:t>
            </a:r>
            <a:r>
              <a:rPr lang="en-US" dirty="0" smtClean="0">
                <a:latin typeface="Calisto MT"/>
                <a:cs typeface="Calisto MT"/>
              </a:rPr>
              <a:t> í ALTA 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Helstu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væntingar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teymishóps</a:t>
            </a:r>
            <a:r>
              <a:rPr lang="en-US" dirty="0" smtClean="0">
                <a:latin typeface="Calisto MT"/>
                <a:cs typeface="Calisto MT"/>
              </a:rPr>
              <a:t>: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Veita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gestum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betri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þjónustu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Innleiða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agaða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starfshætti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Endurskipulagning</a:t>
            </a:r>
            <a:r>
              <a:rPr lang="en-US" dirty="0" smtClean="0">
                <a:latin typeface="Calisto MT"/>
                <a:cs typeface="Calisto MT"/>
              </a:rPr>
              <a:t>  </a:t>
            </a:r>
            <a:r>
              <a:rPr lang="en-US" dirty="0" err="1" smtClean="0">
                <a:latin typeface="Calisto MT"/>
                <a:cs typeface="Calisto MT"/>
              </a:rPr>
              <a:t>vinnuferla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Sparnaður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til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lengri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tíma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Markaðstæki</a:t>
            </a:r>
            <a:r>
              <a:rPr lang="en-US" dirty="0" smtClean="0">
                <a:latin typeface="Calisto MT"/>
                <a:cs typeface="Calisto MT"/>
              </a:rPr>
              <a:t> – </a:t>
            </a:r>
            <a:r>
              <a:rPr lang="en-US" dirty="0" err="1" smtClean="0">
                <a:latin typeface="Calisto MT"/>
                <a:cs typeface="Calisto MT"/>
              </a:rPr>
              <a:t>betri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ímynd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Hafa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jákvæð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áhrif</a:t>
            </a:r>
            <a:r>
              <a:rPr lang="en-US" dirty="0" smtClean="0">
                <a:latin typeface="Calisto MT"/>
                <a:cs typeface="Calisto MT"/>
              </a:rPr>
              <a:t> í </a:t>
            </a:r>
            <a:r>
              <a:rPr lang="en-US" dirty="0" err="1" smtClean="0">
                <a:latin typeface="Calisto MT"/>
                <a:cs typeface="Calisto MT"/>
              </a:rPr>
              <a:t>samfélaginu</a:t>
            </a:r>
            <a:r>
              <a:rPr lang="en-US" dirty="0" smtClean="0">
                <a:latin typeface="Calisto MT"/>
                <a:cs typeface="Calisto MT"/>
              </a:rPr>
              <a:t>  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Vera </a:t>
            </a:r>
            <a:r>
              <a:rPr lang="en-US" dirty="0" err="1" smtClean="0">
                <a:latin typeface="Calisto MT"/>
                <a:cs typeface="Calisto MT"/>
              </a:rPr>
              <a:t>til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fyrirmyndar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Hugarfarsbreyting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starfsmanna</a:t>
            </a:r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    </a:t>
            </a:r>
            <a:r>
              <a:rPr lang="en-US" dirty="0" err="1" smtClean="0">
                <a:latin typeface="Calisto MT"/>
                <a:cs typeface="Calisto MT"/>
              </a:rPr>
              <a:t>hefur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áhrif</a:t>
            </a:r>
            <a:r>
              <a:rPr lang="en-US" dirty="0" smtClean="0">
                <a:latin typeface="Calisto MT"/>
                <a:cs typeface="Calisto MT"/>
              </a:rPr>
              <a:t> í </a:t>
            </a:r>
            <a:r>
              <a:rPr lang="en-US" dirty="0" err="1" smtClean="0">
                <a:latin typeface="Calisto MT"/>
                <a:cs typeface="Calisto MT"/>
              </a:rPr>
              <a:t>leik</a:t>
            </a:r>
            <a:r>
              <a:rPr lang="en-US" dirty="0" smtClean="0">
                <a:latin typeface="Calisto MT"/>
                <a:cs typeface="Calisto MT"/>
              </a:rPr>
              <a:t> og </a:t>
            </a:r>
            <a:r>
              <a:rPr lang="en-US" dirty="0" err="1" smtClean="0">
                <a:latin typeface="Calisto MT"/>
                <a:cs typeface="Calisto MT"/>
              </a:rPr>
              <a:t>starfi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spcBef>
                <a:spcPct val="20000"/>
              </a:spcBef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3702050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 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1098550" y="4559300"/>
            <a:ext cx="725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sto MT" pitchFamily="18" charset="0"/>
              </a:rPr>
              <a:t>	</a:t>
            </a:r>
            <a:r>
              <a:rPr lang="en-US" sz="2000" dirty="0" err="1" smtClean="0">
                <a:latin typeface="Calisto MT" pitchFamily="18" charset="0"/>
              </a:rPr>
              <a:t>Við</a:t>
            </a:r>
            <a:r>
              <a:rPr lang="en-US" sz="2000" dirty="0" smtClean="0">
                <a:latin typeface="Calisto MT" pitchFamily="18" charset="0"/>
              </a:rPr>
              <a:t> </a:t>
            </a:r>
            <a:r>
              <a:rPr lang="en-US" sz="2000" dirty="0" err="1" smtClean="0">
                <a:latin typeface="Calisto MT" pitchFamily="18" charset="0"/>
              </a:rPr>
              <a:t>viljum</a:t>
            </a:r>
            <a:r>
              <a:rPr lang="en-US" sz="2000" dirty="0" smtClean="0">
                <a:latin typeface="Calisto MT" pitchFamily="18" charset="0"/>
              </a:rPr>
              <a:t> </a:t>
            </a:r>
            <a:r>
              <a:rPr lang="en-US" sz="2000" dirty="0" err="1" smtClean="0">
                <a:latin typeface="Calisto MT" pitchFamily="18" charset="0"/>
              </a:rPr>
              <a:t>setja</a:t>
            </a:r>
            <a:r>
              <a:rPr lang="en-US" sz="2000" dirty="0" smtClean="0">
                <a:latin typeface="Calisto MT" pitchFamily="18" charset="0"/>
              </a:rPr>
              <a:t> </a:t>
            </a:r>
            <a:r>
              <a:rPr lang="en-US" sz="2000" dirty="0" err="1" smtClean="0">
                <a:latin typeface="Calisto MT" pitchFamily="18" charset="0"/>
              </a:rPr>
              <a:t>umhverfismál</a:t>
            </a:r>
            <a:r>
              <a:rPr lang="en-US" sz="2000" dirty="0" smtClean="0">
                <a:latin typeface="Calisto MT" pitchFamily="18" charset="0"/>
              </a:rPr>
              <a:t> í </a:t>
            </a:r>
            <a:r>
              <a:rPr lang="en-US" sz="2000" dirty="0" err="1" smtClean="0">
                <a:latin typeface="Calisto MT" pitchFamily="18" charset="0"/>
              </a:rPr>
              <a:t>forgang</a:t>
            </a:r>
            <a:r>
              <a:rPr lang="en-US" sz="2000" dirty="0" smtClean="0">
                <a:latin typeface="Calisto MT" pitchFamily="18" charset="0"/>
              </a:rPr>
              <a:t> </a:t>
            </a:r>
            <a:endParaRPr lang="en-US" sz="2000" dirty="0">
              <a:latin typeface="Calisto MT" pitchFamily="18" charset="0"/>
            </a:endParaRPr>
          </a:p>
        </p:txBody>
      </p:sp>
      <p:pic>
        <p:nvPicPr>
          <p:cNvPr id="14342" name="Picture 6" descr="http://www.rentinreykjavik.com/media/4536/reykjavik_c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8" y="1346200"/>
            <a:ext cx="505077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vansmerki-án-texta-á-glærum-grunni-10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8904" y="59517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211" y="-58666"/>
            <a:ext cx="923521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37400" cy="5715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err="1" smtClean="0">
                <a:latin typeface="Calisto MT"/>
                <a:ea typeface="+mn-ea"/>
                <a:cs typeface="Calisto MT"/>
              </a:rPr>
              <a:t>Breytingar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og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endurskipulag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3702050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 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1098550" y="4343400"/>
            <a:ext cx="725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alisto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193800"/>
            <a:ext cx="355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Sorpflokkun</a:t>
            </a:r>
            <a:r>
              <a:rPr lang="en-US" dirty="0" smtClean="0">
                <a:latin typeface="Calisto MT" pitchFamily="18" charset="0"/>
                <a:cs typeface="Calisto MT"/>
              </a:rPr>
              <a:t>  - 12 </a:t>
            </a:r>
            <a:r>
              <a:rPr lang="en-US" dirty="0" err="1" smtClean="0">
                <a:latin typeface="Calisto MT" pitchFamily="18" charset="0"/>
                <a:cs typeface="Calisto MT"/>
              </a:rPr>
              <a:t>flokkar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Þriggja</a:t>
            </a:r>
            <a:r>
              <a:rPr lang="en-US" dirty="0" smtClean="0">
                <a:latin typeface="Calisto MT" pitchFamily="18" charset="0"/>
                <a:cs typeface="Calisto MT"/>
              </a:rPr>
              <a:t>  </a:t>
            </a:r>
            <a:r>
              <a:rPr lang="en-US" dirty="0" err="1" smtClean="0">
                <a:latin typeface="Calisto MT" pitchFamily="18" charset="0"/>
                <a:cs typeface="Calisto MT"/>
              </a:rPr>
              <a:t>hólfa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ílát</a:t>
            </a:r>
            <a:r>
              <a:rPr lang="en-US" dirty="0" smtClean="0">
                <a:latin typeface="Calisto MT" pitchFamily="18" charset="0"/>
                <a:cs typeface="Calisto MT"/>
              </a:rPr>
              <a:t> á </a:t>
            </a:r>
            <a:r>
              <a:rPr lang="en-US" dirty="0" err="1" smtClean="0">
                <a:latin typeface="Calisto MT" pitchFamily="18" charset="0"/>
                <a:cs typeface="Calisto MT"/>
              </a:rPr>
              <a:t>herbergjum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Ný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innkaupastefna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samþykkt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Skipta</a:t>
            </a:r>
            <a:r>
              <a:rPr lang="en-US" dirty="0" smtClean="0">
                <a:latin typeface="Calisto MT" pitchFamily="18" charset="0"/>
                <a:cs typeface="Calisto MT"/>
              </a:rPr>
              <a:t> um </a:t>
            </a:r>
            <a:r>
              <a:rPr lang="en-US" dirty="0" err="1" smtClean="0">
                <a:latin typeface="Calisto MT" pitchFamily="18" charset="0"/>
                <a:cs typeface="Calisto MT"/>
              </a:rPr>
              <a:t>sápur</a:t>
            </a:r>
            <a:r>
              <a:rPr lang="en-US" dirty="0" smtClean="0">
                <a:latin typeface="Calisto MT" pitchFamily="18" charset="0"/>
                <a:cs typeface="Calisto MT"/>
              </a:rPr>
              <a:t>, </a:t>
            </a:r>
            <a:r>
              <a:rPr lang="en-US" dirty="0" err="1" smtClean="0">
                <a:latin typeface="Calisto MT" pitchFamily="18" charset="0"/>
                <a:cs typeface="Calisto MT"/>
              </a:rPr>
              <a:t>hreinsiefni</a:t>
            </a:r>
            <a:r>
              <a:rPr lang="en-US" dirty="0" smtClean="0">
                <a:latin typeface="Calisto MT" pitchFamily="18" charset="0"/>
                <a:cs typeface="Calisto MT"/>
              </a:rPr>
              <a:t> og </a:t>
            </a:r>
            <a:r>
              <a:rPr lang="en-US" dirty="0" err="1" smtClean="0">
                <a:latin typeface="Calisto MT" pitchFamily="18" charset="0"/>
                <a:cs typeface="Calisto MT"/>
              </a:rPr>
              <a:t>öll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efni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fyrir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þrif</a:t>
            </a:r>
            <a:r>
              <a:rPr lang="en-US" dirty="0" smtClean="0">
                <a:latin typeface="Calisto MT" pitchFamily="18" charset="0"/>
                <a:cs typeface="Calisto MT"/>
              </a:rPr>
              <a:t> í </a:t>
            </a:r>
            <a:r>
              <a:rPr lang="en-US" dirty="0" err="1" smtClean="0">
                <a:latin typeface="Calisto MT" pitchFamily="18" charset="0"/>
                <a:cs typeface="Calisto MT"/>
              </a:rPr>
              <a:t>húsinu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Ný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efni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fyrir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þvottahúsið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Hætta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notkun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smáumbúða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Orkugreining</a:t>
            </a:r>
            <a:r>
              <a:rPr lang="en-US" dirty="0" smtClean="0">
                <a:latin typeface="Calisto MT" pitchFamily="18" charset="0"/>
                <a:cs typeface="Calisto MT"/>
              </a:rPr>
              <a:t>  - </a:t>
            </a:r>
            <a:r>
              <a:rPr lang="en-US" dirty="0" err="1" smtClean="0">
                <a:latin typeface="Calisto MT" pitchFamily="18" charset="0"/>
                <a:cs typeface="Calisto MT"/>
              </a:rPr>
              <a:t>mælingar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Tempra</a:t>
            </a:r>
            <a:r>
              <a:rPr lang="en-US" dirty="0" smtClean="0">
                <a:latin typeface="Calisto MT" pitchFamily="18" charset="0"/>
                <a:cs typeface="Calisto MT"/>
              </a:rPr>
              <a:t>  </a:t>
            </a:r>
            <a:r>
              <a:rPr lang="en-US" dirty="0" err="1" smtClean="0">
                <a:latin typeface="Calisto MT" pitchFamily="18" charset="0"/>
                <a:cs typeface="Calisto MT"/>
              </a:rPr>
              <a:t>vatnsnotkun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Skipta</a:t>
            </a:r>
            <a:r>
              <a:rPr lang="en-US" dirty="0" smtClean="0">
                <a:latin typeface="Calisto MT" pitchFamily="18" charset="0"/>
                <a:cs typeface="Calisto MT"/>
              </a:rPr>
              <a:t> um </a:t>
            </a:r>
            <a:r>
              <a:rPr lang="en-US" dirty="0" err="1" smtClean="0">
                <a:latin typeface="Calisto MT" pitchFamily="18" charset="0"/>
                <a:cs typeface="Calisto MT"/>
              </a:rPr>
              <a:t>perur</a:t>
            </a:r>
            <a:r>
              <a:rPr lang="en-US" dirty="0" smtClean="0">
                <a:latin typeface="Calisto MT" pitchFamily="18" charset="0"/>
                <a:cs typeface="Calisto MT"/>
              </a:rPr>
              <a:t> – LED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Fræða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starfsmenn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Móta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umhverfisstefnu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 pitchFamily="18" charset="0"/>
                <a:cs typeface="Calisto MT"/>
              </a:rPr>
              <a:t>Upplýsingar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til</a:t>
            </a:r>
            <a:r>
              <a:rPr lang="en-US" dirty="0" smtClean="0">
                <a:latin typeface="Calisto MT" pitchFamily="18" charset="0"/>
                <a:cs typeface="Calisto MT"/>
              </a:rPr>
              <a:t> </a:t>
            </a:r>
            <a:r>
              <a:rPr lang="en-US" dirty="0" err="1" smtClean="0">
                <a:latin typeface="Calisto MT" pitchFamily="18" charset="0"/>
                <a:cs typeface="Calisto MT"/>
              </a:rPr>
              <a:t>gesta</a:t>
            </a: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 pitchFamily="18" charset="0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is-IS" dirty="0" smtClean="0">
              <a:latin typeface="Calisto MT"/>
              <a:cs typeface="Calisto MT"/>
            </a:endParaRPr>
          </a:p>
        </p:txBody>
      </p:sp>
      <p:pic>
        <p:nvPicPr>
          <p:cNvPr id="2056" name="Picture 8" descr="http://travelated.com/wp-content/uploads/2011/03/p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1358900"/>
            <a:ext cx="4171146" cy="3467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cid:FA77693B-5E53-4451-9ED8-CA45B865F28F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15900" y="1079500"/>
            <a:ext cx="42799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vansmerki-án-texta-á-glærum-grunni-10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37004" y="58247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5211" cy="691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81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000" dirty="0" err="1" smtClean="0">
                <a:latin typeface="Calisto MT"/>
                <a:ea typeface="+mn-ea"/>
                <a:cs typeface="Calisto MT"/>
              </a:rPr>
              <a:t>Að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taka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upp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nýjar</a:t>
            </a:r>
            <a:r>
              <a:rPr lang="en-US" sz="4000" dirty="0" smtClean="0">
                <a:latin typeface="Calisto MT"/>
                <a:ea typeface="+mn-ea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ea typeface="+mn-ea"/>
                <a:cs typeface="Calisto MT"/>
              </a:rPr>
              <a:t>venjur</a:t>
            </a:r>
            <a:endParaRPr lang="en-US" sz="4000" dirty="0">
              <a:latin typeface="Calisto MT"/>
              <a:ea typeface="+mn-ea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0" y="1854200"/>
            <a:ext cx="3365500" cy="249555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Lífrænt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vottað</a:t>
            </a:r>
            <a:r>
              <a:rPr lang="en-US" sz="1800" dirty="0" smtClean="0">
                <a:latin typeface="Calisto MT"/>
                <a:cs typeface="Calisto MT"/>
              </a:rPr>
              <a:t>  </a:t>
            </a:r>
            <a:r>
              <a:rPr lang="en-US" sz="1800" dirty="0" err="1" smtClean="0">
                <a:latin typeface="Calisto MT"/>
                <a:cs typeface="Calisto MT"/>
              </a:rPr>
              <a:t>morgunverðarhlaðborð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Hollar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ráðstefnuveitingar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Hráefni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úr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héraði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Nýjar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verklagsreglur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Vottuð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prentþjónusta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Hjólaleiga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fyrir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gesti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800" dirty="0" err="1" smtClean="0">
                <a:latin typeface="Calisto MT"/>
                <a:cs typeface="Calisto MT"/>
              </a:rPr>
              <a:t>Aðgengi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fatlaðra</a:t>
            </a:r>
            <a:r>
              <a:rPr lang="en-US" sz="1800" dirty="0" smtClean="0">
                <a:latin typeface="Calisto MT"/>
                <a:cs typeface="Calisto MT"/>
              </a:rPr>
              <a:t> </a:t>
            </a:r>
            <a:r>
              <a:rPr lang="en-US" sz="1800" dirty="0" err="1" smtClean="0">
                <a:latin typeface="Calisto MT"/>
                <a:cs typeface="Calisto MT"/>
              </a:rPr>
              <a:t>bætt</a:t>
            </a: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None/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endParaRPr lang="en-US" sz="18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None/>
            </a:pPr>
            <a:endParaRPr lang="en-US" sz="1800" dirty="0" smtClean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800" y="1111250"/>
            <a:ext cx="564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sto MT" pitchFamily="18" charset="0"/>
              </a:rPr>
              <a:t>Aukin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áhersla</a:t>
            </a:r>
            <a:r>
              <a:rPr lang="en-US" dirty="0" smtClean="0">
                <a:latin typeface="Calisto MT" pitchFamily="18" charset="0"/>
              </a:rPr>
              <a:t> á </a:t>
            </a:r>
            <a:r>
              <a:rPr lang="en-US" dirty="0" err="1" smtClean="0">
                <a:latin typeface="Calisto MT" pitchFamily="18" charset="0"/>
              </a:rPr>
              <a:t>lífræn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hráefni</a:t>
            </a:r>
            <a:r>
              <a:rPr lang="en-US" dirty="0" smtClean="0">
                <a:latin typeface="Calisto MT" pitchFamily="18" charset="0"/>
              </a:rPr>
              <a:t> :</a:t>
            </a:r>
            <a:endParaRPr lang="en-US" dirty="0">
              <a:latin typeface="Calisto MT" pitchFamily="18" charset="0"/>
            </a:endParaRPr>
          </a:p>
        </p:txBody>
      </p:sp>
      <p:pic>
        <p:nvPicPr>
          <p:cNvPr id="1026" name="Picture 2" descr="C:\Users\lbirgitta\Desktop\jökulsárló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1098549"/>
            <a:ext cx="2019300" cy="150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lbirgitta\Desktop\bluelag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2300" y="3222250"/>
            <a:ext cx="2893091" cy="18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" y="2984500"/>
            <a:ext cx="4368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" y="895350"/>
            <a:ext cx="2044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5104" y="60914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Rnnnn_Grand kynning oktober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5211" cy="69166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700" y="901700"/>
            <a:ext cx="4083050" cy="4102100"/>
          </a:xfrm>
        </p:spPr>
        <p:txBody>
          <a:bodyPr>
            <a:noAutofit/>
          </a:bodyPr>
          <a:lstStyle/>
          <a:p>
            <a:pPr marL="239713" indent="-223838">
              <a:buClr>
                <a:schemeClr val="tx1"/>
              </a:buClr>
              <a:buNone/>
            </a:pP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Heimsókn</a:t>
            </a:r>
            <a:r>
              <a:rPr lang="en-US" sz="1900" dirty="0" smtClean="0">
                <a:latin typeface="Calisto MT"/>
                <a:cs typeface="Calisto MT"/>
              </a:rPr>
              <a:t> í </a:t>
            </a:r>
            <a:r>
              <a:rPr lang="en-US" sz="1900" dirty="0" err="1" smtClean="0">
                <a:latin typeface="Calisto MT"/>
                <a:cs typeface="Calisto MT"/>
              </a:rPr>
              <a:t>Farfuglaheimilið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Hvetjandi</a:t>
            </a:r>
            <a:r>
              <a:rPr lang="en-US" sz="1900" dirty="0" smtClean="0">
                <a:latin typeface="Calisto MT"/>
                <a:cs typeface="Calisto MT"/>
              </a:rPr>
              <a:t> – </a:t>
            </a:r>
            <a:r>
              <a:rPr lang="en-US" sz="1900" dirty="0" err="1" smtClean="0">
                <a:latin typeface="Calisto MT"/>
                <a:cs typeface="Calisto MT"/>
              </a:rPr>
              <a:t>upplýsandi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Stuðningur</a:t>
            </a:r>
            <a:r>
              <a:rPr lang="en-US" sz="1900" dirty="0" smtClean="0">
                <a:latin typeface="Calisto MT"/>
                <a:cs typeface="Calisto MT"/>
              </a:rPr>
              <a:t> og </a:t>
            </a:r>
            <a:r>
              <a:rPr lang="en-US" sz="1900" dirty="0" err="1" smtClean="0">
                <a:latin typeface="Calisto MT"/>
                <a:cs typeface="Calisto MT"/>
              </a:rPr>
              <a:t>viska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Umhverfisstofnun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Hindranir</a:t>
            </a:r>
            <a:r>
              <a:rPr lang="en-US" sz="1900" dirty="0" smtClean="0">
                <a:latin typeface="Calisto MT"/>
                <a:cs typeface="Calisto MT"/>
              </a:rPr>
              <a:t> og </a:t>
            </a:r>
            <a:r>
              <a:rPr lang="en-US" sz="1900" dirty="0" err="1" smtClean="0">
                <a:latin typeface="Calisto MT"/>
                <a:cs typeface="Calisto MT"/>
              </a:rPr>
              <a:t>framgangur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Varast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óekta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vottanir</a:t>
            </a:r>
            <a:r>
              <a:rPr lang="en-US" sz="1900" dirty="0" smtClean="0">
                <a:latin typeface="Calisto MT"/>
                <a:cs typeface="Calisto MT"/>
              </a:rPr>
              <a:t> 	</a:t>
            </a: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sz="1900" dirty="0" err="1" smtClean="0">
                <a:latin typeface="Calisto MT"/>
                <a:cs typeface="Calisto MT"/>
              </a:rPr>
              <a:t>Falsaðar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vörur</a:t>
            </a:r>
            <a:r>
              <a:rPr lang="en-US" sz="1900" dirty="0" smtClean="0">
                <a:latin typeface="Calisto MT"/>
                <a:cs typeface="Calisto MT"/>
              </a:rPr>
              <a:t> /</a:t>
            </a:r>
            <a:r>
              <a:rPr lang="en-US" sz="1900" dirty="0" err="1" smtClean="0">
                <a:latin typeface="Calisto MT"/>
                <a:cs typeface="Calisto MT"/>
              </a:rPr>
              <a:t>skírteini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900" dirty="0" err="1" smtClean="0">
                <a:latin typeface="Calisto MT"/>
                <a:cs typeface="Calisto MT"/>
              </a:rPr>
              <a:t>Heimsókn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til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Kaupmannahafnar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900" dirty="0" err="1" smtClean="0">
                <a:latin typeface="Calisto MT"/>
                <a:cs typeface="Calisto MT"/>
              </a:rPr>
              <a:t>Scandic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hótel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900" dirty="0" err="1" smtClean="0">
                <a:latin typeface="Calisto MT"/>
                <a:cs typeface="Calisto MT"/>
              </a:rPr>
              <a:t>Radission</a:t>
            </a:r>
            <a:r>
              <a:rPr lang="en-US" sz="1900" dirty="0" smtClean="0">
                <a:latin typeface="Calisto MT"/>
                <a:cs typeface="Calisto MT"/>
              </a:rPr>
              <a:t> SAS </a:t>
            </a:r>
            <a:r>
              <a:rPr lang="en-US" sz="1900" dirty="0" err="1" smtClean="0">
                <a:latin typeface="Calisto MT"/>
                <a:cs typeface="Calisto MT"/>
              </a:rPr>
              <a:t>hótel</a:t>
            </a:r>
            <a:endParaRPr lang="en-US" sz="1900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sz="1900" dirty="0" err="1" smtClean="0">
                <a:latin typeface="Calisto MT"/>
                <a:cs typeface="Calisto MT"/>
              </a:rPr>
              <a:t>Eru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Íslendingar</a:t>
            </a:r>
            <a:r>
              <a:rPr lang="en-US" sz="1900" dirty="0" smtClean="0">
                <a:latin typeface="Calisto MT"/>
                <a:cs typeface="Calisto MT"/>
              </a:rPr>
              <a:t> </a:t>
            </a:r>
            <a:r>
              <a:rPr lang="en-US" sz="1900" dirty="0" err="1" smtClean="0">
                <a:latin typeface="Calisto MT"/>
                <a:cs typeface="Calisto MT"/>
              </a:rPr>
              <a:t>eftirbátar</a:t>
            </a:r>
            <a:r>
              <a:rPr lang="en-US" sz="1900" dirty="0" smtClean="0">
                <a:latin typeface="Calisto MT"/>
                <a:cs typeface="Calisto MT"/>
              </a:rPr>
              <a:t> ? </a:t>
            </a:r>
          </a:p>
          <a:p>
            <a:pPr marL="239713" indent="-223838">
              <a:buClr>
                <a:schemeClr val="tx1"/>
              </a:buClr>
            </a:pPr>
            <a:endParaRPr lang="en-US" sz="1900" dirty="0" smtClean="0">
              <a:latin typeface="Calisto MT"/>
              <a:cs typeface="Calisto MT"/>
            </a:endParaRPr>
          </a:p>
        </p:txBody>
      </p:sp>
      <p:pic>
        <p:nvPicPr>
          <p:cNvPr id="9" name="Picture 3" descr="C:\Users\lbirgitta\Desktop\northen 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56911"/>
            <a:ext cx="3841229" cy="210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5400" y="170934"/>
            <a:ext cx="7059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Calisto MT"/>
                <a:cs typeface="Calisto MT"/>
              </a:rPr>
              <a:t>Fræðsla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frá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öðrum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leyfishöfum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endParaRPr lang="is-I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" y="1048923"/>
            <a:ext cx="3841750" cy="1620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  <p:pic>
        <p:nvPicPr>
          <p:cNvPr id="2" name="Picture 2" descr="12369_57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6400" y="42037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alace Hotel Copenh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1028700"/>
            <a:ext cx="38608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nnnn_Grand kynning oktober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07"/>
            <a:ext cx="9235211" cy="69166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04999"/>
            <a:ext cx="3886200" cy="29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GB" sz="1900" dirty="0">
              <a:latin typeface="Calisto MT"/>
              <a:cs typeface="Calisto MT"/>
            </a:endParaRPr>
          </a:p>
        </p:txBody>
      </p:sp>
      <p:pic>
        <p:nvPicPr>
          <p:cNvPr id="12289" name="Picture 1" descr="\\stjori.grand.is\Sameign\Myndir\GHR\Gistirými\Bragi ljósmyndari 2012\Vefupplausn\Superior Class\GHR - Twin 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18362"/>
            <a:ext cx="2806700" cy="190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6250" y="1136650"/>
            <a:ext cx="459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312 - </a:t>
            </a:r>
            <a:r>
              <a:rPr lang="en-US" dirty="0" err="1" smtClean="0">
                <a:latin typeface="Calisto MT"/>
                <a:cs typeface="Calisto MT"/>
              </a:rPr>
              <a:t>herbergi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einnota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smáhlutir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fjarlægðir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Calisto MT"/>
                <a:cs typeface="Calisto MT"/>
              </a:rPr>
              <a:t>Plastglös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tekin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út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smtClean="0">
                <a:latin typeface="Calisto MT"/>
                <a:cs typeface="Calisto MT"/>
              </a:rPr>
              <a:t>-</a:t>
            </a:r>
            <a:r>
              <a:rPr lang="en-US" dirty="0" smtClean="0">
                <a:latin typeface="Calisto MT"/>
                <a:cs typeface="Calisto MT"/>
              </a:rPr>
              <a:t> </a:t>
            </a:r>
            <a:r>
              <a:rPr lang="en-US" dirty="0" err="1" smtClean="0">
                <a:latin typeface="Calisto MT"/>
                <a:cs typeface="Calisto MT"/>
              </a:rPr>
              <a:t>glerglös</a:t>
            </a:r>
            <a:r>
              <a:rPr lang="en-US" dirty="0" smtClean="0">
                <a:latin typeface="Calisto MT"/>
                <a:cs typeface="Calisto MT"/>
              </a:rPr>
              <a:t> í </a:t>
            </a:r>
            <a:r>
              <a:rPr lang="en-US" dirty="0" err="1" smtClean="0">
                <a:latin typeface="Calisto MT"/>
                <a:cs typeface="Calisto MT"/>
              </a:rPr>
              <a:t>staðinn</a:t>
            </a:r>
            <a:endParaRPr lang="en-US" dirty="0" smtClean="0">
              <a:latin typeface="Calisto MT"/>
              <a:cs typeface="Calisto MT"/>
            </a:endParaRPr>
          </a:p>
          <a:p>
            <a:pPr marL="239713" indent="-223838"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		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65100"/>
            <a:ext cx="867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err="1" smtClean="0">
                <a:latin typeface="Calisto MT" pitchFamily="18" charset="0"/>
              </a:rPr>
              <a:t>Hótelgestir</a:t>
            </a:r>
            <a:r>
              <a:rPr lang="is-IS" sz="4000" dirty="0" smtClean="0">
                <a:latin typeface="Calisto MT" pitchFamily="18" charset="0"/>
              </a:rPr>
              <a:t> - gisting</a:t>
            </a:r>
          </a:p>
        </p:txBody>
      </p:sp>
      <p:pic>
        <p:nvPicPr>
          <p:cNvPr id="9" name="Picture 2" descr="F:\Grand Hotel Rreykjavík- Media bank\GHR - Executive Dou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92" y="1930400"/>
            <a:ext cx="4475769" cy="314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F:\Grand Hotel Rreykjavík- Media bank\GHR - Dou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38501"/>
            <a:ext cx="2768600" cy="1930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nnnn_Grand kynning oktober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5211" cy="69166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04999"/>
            <a:ext cx="3886200" cy="29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GB" sz="1900" dirty="0">
              <a:latin typeface="Calisto MT"/>
              <a:cs typeface="Calisto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50" y="1136650"/>
            <a:ext cx="45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23838">
              <a:buClr>
                <a:schemeClr val="tx1"/>
              </a:buClr>
            </a:pPr>
            <a:r>
              <a:rPr lang="en-US" dirty="0" smtClean="0">
                <a:latin typeface="Calisto MT"/>
                <a:cs typeface="Calisto MT"/>
              </a:rPr>
              <a:t>		</a:t>
            </a:r>
            <a:endParaRPr lang="is-IS" dirty="0"/>
          </a:p>
        </p:txBody>
      </p:sp>
      <p:pic>
        <p:nvPicPr>
          <p:cNvPr id="1035" name="Picture 11" descr="\\stjori.grand.is\Sameign\Myndir\GHR\Gistirými\Bragi ljósmyndari 2012\Vefupplausn\Disabled rooms\21021-herb344-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244188"/>
            <a:ext cx="5461000" cy="381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3429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>Image 37 of 191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is-IS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 descr="\\stjori.grand.is\Sameign\Myndir\GHR\Gistirými\Bragi ljósmyndari 2012\Vefupplausn\Junior Suite\Junior suite Grand Hotel Reykjav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22792"/>
            <a:ext cx="2628900" cy="1825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3200" y="30480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latin typeface="Calisto MT" pitchFamily="18" charset="0"/>
              </a:rPr>
              <a:t>Ánægðir gestir í betra umhverfi</a:t>
            </a:r>
            <a:endParaRPr lang="is-IS" sz="4000" dirty="0">
              <a:latin typeface="Calisto MT" pitchFamily="18" charset="0"/>
            </a:endParaRPr>
          </a:p>
        </p:txBody>
      </p:sp>
      <p:pic>
        <p:nvPicPr>
          <p:cNvPr id="28674" name="Picture 2" descr="http://reykjavikhotels.is/resources/Images/Grand/Hotel-Gallery/Executive-Class-Hotel-Room/21021-herb1253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782" y="3192425"/>
            <a:ext cx="2607311" cy="183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vansmerki-án-texta-á-glærum-grunni-1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nnnn_Grand kynning oktober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211" y="0"/>
            <a:ext cx="9235211" cy="69166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04999"/>
            <a:ext cx="3886200" cy="29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9713" indent="-223838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en-GB" sz="1900" dirty="0">
              <a:latin typeface="Calisto MT"/>
              <a:cs typeface="Calisto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5100"/>
            <a:ext cx="892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latin typeface="Calisto MT" pitchFamily="18" charset="0"/>
              </a:rPr>
              <a:t>Grænt bókhald nauðsynlegt</a:t>
            </a:r>
          </a:p>
        </p:txBody>
      </p:sp>
      <p:pic>
        <p:nvPicPr>
          <p:cNvPr id="9" name="Picture 8" descr="svansmerki-án-texta-á-glærum-grunni-10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7804" y="6053336"/>
            <a:ext cx="576064" cy="5760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06400" y="1028701"/>
          <a:ext cx="7683501" cy="4078033"/>
        </p:xfrm>
        <a:graphic>
          <a:graphicData uri="http://schemas.openxmlformats.org/drawingml/2006/table">
            <a:tbl>
              <a:tblPr/>
              <a:tblGrid>
                <a:gridCol w="3137878"/>
                <a:gridCol w="2047142"/>
                <a:gridCol w="644769"/>
                <a:gridCol w="1853712"/>
              </a:tblGrid>
              <a:tr h="557788">
                <a:tc>
                  <a:txBody>
                    <a:bodyPr/>
                    <a:lstStyle/>
                    <a:p>
                      <a:pPr algn="l" fontAlgn="ctr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Efni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Framleiðandi/birgi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Vottun já/nei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Vottun / númer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Hreingerningarefni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Oasis Clean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Ecolab AS / 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EU-Blómið DE 020/070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Oasis Clean 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Ecolab AS / 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EU-Blómið DE 020/064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Oasis Clean 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Ecolab AS / 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EU-Blómið DE 020/070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Green Care Ræstikrem 500ml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Tana / Tandur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EU-Blómið DE/020/054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Sani Clonet Free 750ml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JohnsonDiv/Tandur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Svanurinn 526 047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Sprint</a:t>
                      </a:r>
                      <a:r>
                        <a:rPr lang="is-IS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Glass </a:t>
                      </a:r>
                      <a:r>
                        <a:rPr lang="is-IS" sz="8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Pur-Eco</a:t>
                      </a:r>
                      <a:r>
                        <a:rPr lang="is-IS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750ml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JohnsonDiv/Tandur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EU-Blómið DK20/6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4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Ajax Original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/ OJK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Svanurinn 22601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Gólfhreinsiefni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Nilfisk Resistent S gólfbón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Nilfisk / 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Svanurinn 351-003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Quara gólfsápa mild f. Eldhús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/ Áfangar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 BLÓMIÐ NL/30/009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Oasis Clean 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Ecolab AS / 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 BLÓMIÐ DE 020/075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Tauþvottaefni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FA7D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Clax 200 S free 2CL3 (80kg vél)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JohnsonDiversy/Tandur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Svanurinn 393-001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Clax Delta Free 1DL3 (80kg vél)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JohnsonDiversy/Tandur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Svanurinn 393-001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l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Clax Sonril Light (Peroxid bleikiefni)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JohnsonDiversy/Tandur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Svanurinn 393-001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648</Words>
  <Application>Microsoft Office PowerPoint</Application>
  <PresentationFormat>On-screen Show (4:3)</PresentationFormat>
  <Paragraphs>270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Grand Hótel Reykjavík</vt:lpstr>
      <vt:lpstr>Grand Hótel Reykjavík</vt:lpstr>
      <vt:lpstr>Hvers vegna Svanurinn? </vt:lpstr>
      <vt:lpstr>Breytingar og endurskipulag </vt:lpstr>
      <vt:lpstr>Að taka upp nýjar venjur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 Allar lífsins stundir </vt:lpstr>
      <vt:lpstr>  Viðburðir af öllu tagi</vt:lpstr>
      <vt:lpstr>Slide 18</vt:lpstr>
      <vt:lpstr>Slide 19</vt:lpstr>
      <vt:lpstr>Græn spor – ný tækifæri</vt:lpstr>
      <vt:lpstr>Slide 21</vt:lpstr>
      <vt:lpstr>Slide 22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</dc:title>
  <dc:creator>Karl Friðrik Jónasson</dc:creator>
  <cp:lastModifiedBy>administrator</cp:lastModifiedBy>
  <cp:revision>279</cp:revision>
  <cp:lastPrinted>2011-10-26T14:32:19Z</cp:lastPrinted>
  <dcterms:created xsi:type="dcterms:W3CDTF">2011-10-28T16:38:50Z</dcterms:created>
  <dcterms:modified xsi:type="dcterms:W3CDTF">2012-11-14T15:06:38Z</dcterms:modified>
</cp:coreProperties>
</file>